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82" r:id="rId3"/>
    <p:sldId id="366" r:id="rId4"/>
    <p:sldId id="363" r:id="rId5"/>
    <p:sldId id="374" r:id="rId6"/>
    <p:sldId id="364" r:id="rId7"/>
    <p:sldId id="365" r:id="rId8"/>
    <p:sldId id="357" r:id="rId9"/>
    <p:sldId id="361" r:id="rId10"/>
    <p:sldId id="355" r:id="rId11"/>
    <p:sldId id="294" r:id="rId12"/>
    <p:sldId id="367" r:id="rId13"/>
    <p:sldId id="369" r:id="rId14"/>
    <p:sldId id="370" r:id="rId15"/>
    <p:sldId id="371" r:id="rId16"/>
    <p:sldId id="295" r:id="rId17"/>
    <p:sldId id="349" r:id="rId18"/>
    <p:sldId id="360" r:id="rId19"/>
    <p:sldId id="383" r:id="rId20"/>
    <p:sldId id="386" r:id="rId21"/>
    <p:sldId id="387" r:id="rId22"/>
    <p:sldId id="335" r:id="rId23"/>
    <p:sldId id="372" r:id="rId24"/>
    <p:sldId id="373" r:id="rId25"/>
    <p:sldId id="339" r:id="rId26"/>
    <p:sldId id="379" r:id="rId27"/>
    <p:sldId id="375" r:id="rId28"/>
    <p:sldId id="376" r:id="rId29"/>
    <p:sldId id="377" r:id="rId30"/>
    <p:sldId id="37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D07E06"/>
    <a:srgbClr val="FCCC04"/>
    <a:srgbClr val="ECB418"/>
    <a:srgbClr val="663300"/>
    <a:srgbClr val="321900"/>
    <a:srgbClr val="F89708"/>
    <a:srgbClr val="CC3300"/>
    <a:srgbClr val="FFC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70" y="84"/>
      </p:cViewPr>
      <p:guideLst>
        <p:guide orient="horz" pos="21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6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73DE0-0BAA-4C6D-B510-C3CF9C94B319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D46CC-49B0-49C6-A4AE-B87D8729C1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9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DD1-3F08-4A2F-81BD-00C907866A57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C00E-5F83-4F99-AE91-59A8406CA94C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18CF-82A3-4AFA-8172-453F5185CFEA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07CF-E79A-4A23-96D8-29597DE16F63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9DE9-8E19-4621-9022-FB8F38776A60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056B-C759-4AB5-A6B7-9421641A782F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5938-0C87-4E2E-9DBB-2ADCF282EEB0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A895-9352-4844-9A8E-A9533CC658FA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5668-033A-4016-9F3E-A9BDD72605E2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040A-1E23-41DE-AA64-2B9E409F3D83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CFA4-7FA5-4346-83AF-1731BCA304EC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5B54-4CEB-400A-851B-CE84DEB701D1}" type="datetime1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A64BD-2FC3-444A-AF97-D5D5B5C83C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3139"/>
            <a:ext cx="9144000" cy="10240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9144000" cy="1020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29096" y="1520919"/>
            <a:ext cx="694496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ln>
                  <a:solidFill>
                    <a:schemeClr val="bg1"/>
                  </a:solidFill>
                </a:ln>
                <a:solidFill>
                  <a:srgbClr val="99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质量管理与可靠性</a:t>
            </a:r>
            <a:endParaRPr lang="en-US" altLang="zh-CN" sz="4800" b="1" dirty="0" smtClean="0">
              <a:ln>
                <a:solidFill>
                  <a:schemeClr val="bg1"/>
                </a:solidFill>
              </a:ln>
              <a:solidFill>
                <a:srgbClr val="993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4800" b="1" dirty="0" smtClean="0">
              <a:ln>
                <a:solidFill>
                  <a:schemeClr val="bg1"/>
                </a:solidFill>
              </a:ln>
              <a:solidFill>
                <a:srgbClr val="993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>
                  <a:solidFill>
                    <a:schemeClr val="bg1"/>
                  </a:solidFill>
                </a:ln>
                <a:solidFill>
                  <a:srgbClr val="99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付</a:t>
            </a:r>
            <a:r>
              <a:rPr lang="zh-CN" altLang="en-US" sz="4800" b="1" dirty="0">
                <a:ln>
                  <a:solidFill>
                    <a:schemeClr val="bg1"/>
                  </a:solidFill>
                </a:ln>
                <a:solidFill>
                  <a:srgbClr val="99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德</a:t>
            </a:r>
            <a:r>
              <a:rPr lang="zh-CN" altLang="en-US" sz="4800" b="1" dirty="0" smtClean="0">
                <a:ln>
                  <a:solidFill>
                    <a:schemeClr val="bg1"/>
                  </a:solidFill>
                </a:ln>
                <a:solidFill>
                  <a:srgbClr val="99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</a:t>
            </a:r>
            <a:endParaRPr lang="en-US" altLang="zh-CN" sz="4800" b="1" dirty="0" smtClean="0">
              <a:ln>
                <a:solidFill>
                  <a:schemeClr val="bg1"/>
                </a:solidFill>
              </a:ln>
              <a:solidFill>
                <a:srgbClr val="993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ln>
                  <a:solidFill>
                    <a:schemeClr val="bg1"/>
                  </a:solidFill>
                </a:ln>
                <a:solidFill>
                  <a:srgbClr val="99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现代邮政学院智慧邮政系</a:t>
            </a:r>
            <a:endParaRPr lang="en-US" altLang="zh-CN" sz="3600" b="1" dirty="0" smtClean="0">
              <a:ln>
                <a:solidFill>
                  <a:schemeClr val="bg1"/>
                </a:solidFill>
              </a:ln>
              <a:solidFill>
                <a:srgbClr val="993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017" y="5522813"/>
            <a:ext cx="9144001" cy="1049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5583497"/>
            <a:ext cx="9164019" cy="1274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905827">
            <a:off x="-157935" y="6377541"/>
            <a:ext cx="2655076" cy="784065"/>
          </a:xfrm>
          <a:custGeom>
            <a:avLst/>
            <a:gdLst>
              <a:gd name="connsiteX0" fmla="*/ 0 w 2655076"/>
              <a:gd name="connsiteY0" fmla="*/ 0 h 784065"/>
              <a:gd name="connsiteX1" fmla="*/ 238425 w 2655076"/>
              <a:gd name="connsiteY1" fmla="*/ 24901 h 784065"/>
              <a:gd name="connsiteX2" fmla="*/ 1706918 w 2655076"/>
              <a:gd name="connsiteY2" fmla="*/ 216533 h 784065"/>
              <a:gd name="connsiteX3" fmla="*/ 2608944 w 2655076"/>
              <a:gd name="connsiteY3" fmla="*/ 132737 h 784065"/>
              <a:gd name="connsiteX4" fmla="*/ 2655076 w 2655076"/>
              <a:gd name="connsiteY4" fmla="*/ 124874 h 784065"/>
              <a:gd name="connsiteX5" fmla="*/ 211514 w 2655076"/>
              <a:gd name="connsiteY5" fmla="*/ 784065 h 784065"/>
              <a:gd name="connsiteX6" fmla="*/ 0 w 2655076"/>
              <a:gd name="connsiteY6" fmla="*/ 0 h 78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076" h="784065">
                <a:moveTo>
                  <a:pt x="0" y="0"/>
                </a:moveTo>
                <a:lnTo>
                  <a:pt x="238425" y="24901"/>
                </a:lnTo>
                <a:cubicBezTo>
                  <a:pt x="727923" y="88778"/>
                  <a:pt x="1218083" y="218311"/>
                  <a:pt x="1706918" y="216533"/>
                </a:cubicBezTo>
                <a:cubicBezTo>
                  <a:pt x="2017726" y="217969"/>
                  <a:pt x="2315024" y="180248"/>
                  <a:pt x="2608944" y="132737"/>
                </a:cubicBezTo>
                <a:lnTo>
                  <a:pt x="2655076" y="124874"/>
                </a:lnTo>
                <a:lnTo>
                  <a:pt x="211514" y="784065"/>
                </a:lnTo>
                <a:lnTo>
                  <a:pt x="0" y="0"/>
                </a:lnTo>
                <a:close/>
              </a:path>
            </a:pathLst>
          </a:custGeom>
          <a:solidFill>
            <a:srgbClr val="D07E0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325948">
            <a:off x="-163890" y="6414749"/>
            <a:ext cx="1303091" cy="616804"/>
          </a:xfrm>
          <a:custGeom>
            <a:avLst/>
            <a:gdLst>
              <a:gd name="connsiteX0" fmla="*/ 0 w 1303091"/>
              <a:gd name="connsiteY0" fmla="*/ 0 h 616804"/>
              <a:gd name="connsiteX1" fmla="*/ 20362 w 1303091"/>
              <a:gd name="connsiteY1" fmla="*/ 761 h 616804"/>
              <a:gd name="connsiteX2" fmla="*/ 1244336 w 1303091"/>
              <a:gd name="connsiteY2" fmla="*/ 183251 h 616804"/>
              <a:gd name="connsiteX3" fmla="*/ 1303091 w 1303091"/>
              <a:gd name="connsiteY3" fmla="*/ 189388 h 616804"/>
              <a:gd name="connsiteX4" fmla="*/ 250447 w 1303091"/>
              <a:gd name="connsiteY4" fmla="*/ 616804 h 616804"/>
              <a:gd name="connsiteX5" fmla="*/ 0 w 1303091"/>
              <a:gd name="connsiteY5" fmla="*/ 0 h 61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91" h="616804">
                <a:moveTo>
                  <a:pt x="0" y="0"/>
                </a:moveTo>
                <a:lnTo>
                  <a:pt x="20362" y="761"/>
                </a:lnTo>
                <a:cubicBezTo>
                  <a:pt x="428047" y="31195"/>
                  <a:pt x="836421" y="130020"/>
                  <a:pt x="1244336" y="183251"/>
                </a:cubicBezTo>
                <a:lnTo>
                  <a:pt x="1303091" y="189388"/>
                </a:lnTo>
                <a:lnTo>
                  <a:pt x="250447" y="61680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08" y="4228973"/>
            <a:ext cx="2662313" cy="2669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742" y="1628237"/>
            <a:ext cx="72034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   2017</a:t>
            </a:r>
            <a:r>
              <a:rPr lang="zh-CN" altLang="en-US" sz="2400" dirty="0"/>
              <a:t>年，中国共产党第十九次全国代表大会首次提出</a:t>
            </a:r>
            <a:r>
              <a:rPr lang="zh-CN" altLang="en-US" sz="2400" b="1" dirty="0">
                <a:solidFill>
                  <a:srgbClr val="FF0000"/>
                </a:solidFill>
              </a:rPr>
              <a:t>“高质量发展”</a:t>
            </a:r>
            <a:r>
              <a:rPr lang="zh-CN" altLang="en-US" sz="2400" dirty="0"/>
              <a:t>表述，表明中国经济由高速增长阶段转向高质量发展阶段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    </a:t>
            </a:r>
          </a:p>
          <a:p>
            <a:r>
              <a:rPr lang="en-US" altLang="zh-CN" sz="2400" dirty="0" smtClean="0"/>
              <a:t>         2020</a:t>
            </a:r>
            <a:r>
              <a:rPr lang="zh-CN" altLang="en-US" sz="2400" dirty="0"/>
              <a:t>年</a:t>
            </a:r>
            <a:r>
              <a:rPr lang="en-US" altLang="zh-CN" sz="2400" dirty="0"/>
              <a:t>10</a:t>
            </a:r>
            <a:r>
              <a:rPr lang="zh-CN" altLang="en-US" sz="2400" dirty="0"/>
              <a:t>月，党的十九届五中全会提出，“十四五”时期经济社会发展要以推动</a:t>
            </a:r>
            <a:r>
              <a:rPr lang="zh-CN" altLang="en-US" sz="2400" b="1" dirty="0">
                <a:solidFill>
                  <a:srgbClr val="FF0000"/>
                </a:solidFill>
              </a:rPr>
              <a:t>高质量发展为主题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…………</a:t>
            </a:r>
            <a:r>
              <a:rPr lang="zh-CN" altLang="en-US" sz="2400" dirty="0" smtClean="0"/>
              <a:t>以</a:t>
            </a:r>
            <a:r>
              <a:rPr lang="zh-CN" altLang="en-US" sz="2400" dirty="0"/>
              <a:t>深化</a:t>
            </a:r>
            <a:r>
              <a:rPr lang="zh-CN" altLang="en-US" sz="2400" b="1" dirty="0">
                <a:solidFill>
                  <a:srgbClr val="FF0000"/>
                </a:solidFill>
              </a:rPr>
              <a:t>供给侧结构性</a:t>
            </a:r>
            <a:r>
              <a:rPr lang="zh-CN" altLang="en-US" sz="2400" dirty="0"/>
              <a:t>改革为主线，坚持质量第一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…………,</a:t>
            </a:r>
            <a:r>
              <a:rPr lang="zh-CN" altLang="en-US" sz="2400" dirty="0" smtClean="0"/>
              <a:t>使</a:t>
            </a:r>
            <a:r>
              <a:rPr lang="zh-CN" altLang="en-US" sz="2400" dirty="0"/>
              <a:t>发展成果更好惠及全体人民，不断实现人民对</a:t>
            </a:r>
            <a:r>
              <a:rPr lang="zh-CN" altLang="en-US" sz="2400" b="1" dirty="0">
                <a:solidFill>
                  <a:srgbClr val="FF0000"/>
                </a:solidFill>
              </a:rPr>
              <a:t>美好生活的向往</a:t>
            </a:r>
            <a:r>
              <a:rPr lang="zh-CN" altLang="en-US" sz="2400" dirty="0"/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742" y="98328"/>
            <a:ext cx="59699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高质量发展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9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什么是质量？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742" y="1628237"/>
            <a:ext cx="7203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戴明（现代质量管理之父）：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质量无须惊人之举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朱兰（著名质量管理专家）：“质量就是适用性”。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2000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GB/T19000—ISO9000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族标准中质量的定义是：一组固有特性满足要求的程度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b="1" dirty="0"/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什么是质量？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18645" y="1150132"/>
            <a:ext cx="7203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符合性质量：符合技术标准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94" y="2835762"/>
            <a:ext cx="4628571" cy="3885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9" y="1831098"/>
            <a:ext cx="6809076" cy="2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什么是质量？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93439" y="1406613"/>
            <a:ext cx="720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适用性质量：满足顾客要求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" y="2261113"/>
            <a:ext cx="3885714" cy="40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62" y="1996922"/>
            <a:ext cx="3413538" cy="45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什么是质量？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742" y="1628237"/>
            <a:ext cx="7203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全面性质量：顾客及相关方法满意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75" y="2644862"/>
            <a:ext cx="3376114" cy="3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" name="文本框 234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质量的概念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82840" y="1685289"/>
            <a:ext cx="804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ISO 9000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）质量管理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体系标准中质量的定义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87329" y="2392530"/>
            <a:ext cx="73344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buClr>
                <a:srgbClr val="663300"/>
              </a:buClr>
              <a:buSzTx/>
              <a:buFont typeface="Wingdings" panose="05000000000000000000" pitchFamily="2" charset="2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一个关注质量的组织倡导一种文化，其结果导致其行为、态度、活动和过程，它们通过满足顾客和其他有关的相关方的需求和期望创造价值。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042408" y="3793795"/>
            <a:ext cx="7334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广义性：产品的质量、过程的质量、体系的质量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时效性：时间改变、空间转换，需求和期望也不同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相对性：不同顾客的需求和期望不同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经济性：质量和经济效益的关系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1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" name="文本框 234"/>
          <p:cNvSpPr txBox="1"/>
          <p:nvPr/>
        </p:nvSpPr>
        <p:spPr>
          <a:xfrm>
            <a:off x="825742" y="186361"/>
            <a:ext cx="596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质量维度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392" y="1568343"/>
            <a:ext cx="733447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20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产品维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度（戴维〮加文）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性能（达到预期目标的效能）</a:t>
            </a:r>
            <a:endParaRPr lang="en-US" altLang="zh-CN" sz="2000" b="1" dirty="0"/>
          </a:p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特征（增加产品基本性能的属性）</a:t>
            </a:r>
            <a:endParaRPr lang="en-US" altLang="zh-CN" sz="2000" b="1" dirty="0"/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可靠性（实现其设计的功能要求）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符合性（符合容差范围）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耐久性（保持其应有性能的时间）</a:t>
            </a:r>
            <a:endParaRPr lang="en-US" altLang="zh-CN" sz="2000" b="1" dirty="0" smtClean="0"/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维修性（易于修复的程度）</a:t>
            </a:r>
            <a:endParaRPr lang="en-US" altLang="zh-CN" sz="2000" b="1" dirty="0"/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美感（令人愉悦的感觉）</a:t>
            </a:r>
            <a:endParaRPr lang="en-US" altLang="zh-CN" sz="2000" b="1" dirty="0"/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感知质量（个人感知判断产品的好坏）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" name="文本框 234"/>
          <p:cNvSpPr txBox="1"/>
          <p:nvPr/>
        </p:nvSpPr>
        <p:spPr>
          <a:xfrm>
            <a:off x="825742" y="186361"/>
            <a:ext cx="596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质量维度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821" y="1628237"/>
            <a:ext cx="733447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20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服务维度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有形性</a:t>
            </a:r>
            <a:r>
              <a:rPr lang="zh-CN" altLang="en-US" sz="2000" b="1" dirty="0"/>
              <a:t>（以有形物来代表</a:t>
            </a:r>
            <a:r>
              <a:rPr lang="zh-CN" altLang="en-US" sz="2000" b="1" dirty="0" smtClean="0"/>
              <a:t>服务）</a:t>
            </a:r>
            <a:endParaRPr lang="en-US" altLang="zh-CN" sz="2000" b="1" dirty="0" smtClean="0"/>
          </a:p>
          <a:p>
            <a:pPr marL="342900" indent="-342900" algn="just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可靠性</a:t>
            </a:r>
            <a:r>
              <a:rPr lang="zh-CN" altLang="en-US" sz="2000" b="1" dirty="0" smtClean="0"/>
              <a:t>（</a:t>
            </a:r>
            <a:r>
              <a:rPr lang="zh-CN" altLang="en-US" sz="2000" b="1" dirty="0"/>
              <a:t>按照承诺行事</a:t>
            </a:r>
            <a:r>
              <a:rPr lang="zh-CN" altLang="en-US" sz="2000" b="1" dirty="0" smtClean="0"/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响应性</a:t>
            </a:r>
            <a:r>
              <a:rPr lang="zh-CN" altLang="en-US" sz="2000" b="1" dirty="0"/>
              <a:t>（主动帮助顾客）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保证性</a:t>
            </a:r>
            <a:r>
              <a:rPr lang="zh-CN" altLang="en-US" sz="2000" b="1" dirty="0"/>
              <a:t>（激发顾客的信任感）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移情性</a:t>
            </a:r>
            <a:r>
              <a:rPr lang="zh-CN" altLang="en-US" sz="2000" b="1" dirty="0"/>
              <a:t>（给顾客以个性化的对待）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56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52597" y="115910"/>
            <a:ext cx="8162925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</a:rPr>
              <a:t>质量的形成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6" y="982014"/>
            <a:ext cx="7010400" cy="5969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4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" name="文本框 234"/>
          <p:cNvSpPr txBox="1"/>
          <p:nvPr/>
        </p:nvSpPr>
        <p:spPr>
          <a:xfrm>
            <a:off x="781619" y="211511"/>
            <a:ext cx="596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经典的质量哲学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447033" y="1054634"/>
            <a:ext cx="474736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质量管理之父—戴明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21477" y="1705091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明的基本质量观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2392" y="2610884"/>
            <a:ext cx="73344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戴明的质量定义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减少变异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持续改进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戴明循环（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循环）</a:t>
            </a:r>
          </a:p>
        </p:txBody>
      </p:sp>
    </p:spTree>
    <p:extLst>
      <p:ext uri="{BB962C8B-B14F-4D97-AF65-F5344CB8AC3E}">
        <p14:creationId xmlns:p14="http://schemas.microsoft.com/office/powerpoint/2010/main" val="19220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8208" y="2691685"/>
            <a:ext cx="4497142" cy="237677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质量管理与可靠性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（第三版），苏秦主编，机械工业出版社，</a:t>
            </a:r>
            <a:r>
              <a:rPr lang="en-US" altLang="zh-CN" dirty="0" smtClean="0"/>
              <a:t>2019.11</a:t>
            </a:r>
            <a:r>
              <a:rPr lang="zh-CN" altLang="en-US" dirty="0" smtClean="0"/>
              <a:t>月出版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88" y="2017750"/>
            <a:ext cx="2476190" cy="32380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29404" y="90152"/>
            <a:ext cx="7886700" cy="862885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教材简介</a:t>
            </a:r>
          </a:p>
        </p:txBody>
      </p:sp>
    </p:spTree>
    <p:extLst>
      <p:ext uri="{BB962C8B-B14F-4D97-AF65-F5344CB8AC3E}">
        <p14:creationId xmlns:p14="http://schemas.microsoft.com/office/powerpoint/2010/main" val="6447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36717" y="4633391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质量螺旋（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Quality Loop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1477" y="5291106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80/20原则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5676" y="3151055"/>
            <a:ext cx="73344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质量计划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质量控制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质量改进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561248B5-231D-413E-B116-B72F460CE9E0}"/>
              </a:ext>
            </a:extLst>
          </p:cNvPr>
          <p:cNvSpPr txBox="1"/>
          <p:nvPr/>
        </p:nvSpPr>
        <p:spPr>
          <a:xfrm>
            <a:off x="447033" y="1054634"/>
            <a:ext cx="474736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朱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兰的质量三部曲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31B49BFB-95AD-4F60-948C-76D3415EC9E3}"/>
              </a:ext>
            </a:extLst>
          </p:cNvPr>
          <p:cNvSpPr txBox="1"/>
          <p:nvPr/>
        </p:nvSpPr>
        <p:spPr>
          <a:xfrm>
            <a:off x="1036717" y="1854951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fitness for use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D278D5DA-B5B3-42AF-9827-40E723DCBD85}"/>
              </a:ext>
            </a:extLst>
          </p:cNvPr>
          <p:cNvSpPr txBox="1"/>
          <p:nvPr/>
        </p:nvSpPr>
        <p:spPr>
          <a:xfrm>
            <a:off x="1030367" y="2500180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质量三部曲</a:t>
            </a:r>
          </a:p>
        </p:txBody>
      </p:sp>
    </p:spTree>
    <p:extLst>
      <p:ext uri="{BB962C8B-B14F-4D97-AF65-F5344CB8AC3E}">
        <p14:creationId xmlns:p14="http://schemas.microsoft.com/office/powerpoint/2010/main" val="28802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7" name="文本框 236"/>
          <p:cNvSpPr txBox="1"/>
          <p:nvPr/>
        </p:nvSpPr>
        <p:spPr>
          <a:xfrm>
            <a:off x="447033" y="1054634"/>
            <a:ext cx="474736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缺陷之父-克劳士比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21477" y="1705091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质量管理的绝对性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6761" y="2317151"/>
            <a:ext cx="73344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(1)质量即符合要求 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(2)质量的系统是预防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(3)工作标准是零缺陷</a:t>
            </a: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(4)质量的衡量标准是“不符合要求的代价”</a:t>
            </a:r>
          </a:p>
        </p:txBody>
      </p:sp>
      <p:sp>
        <p:nvSpPr>
          <p:cNvPr id="238" name="文本框 237"/>
          <p:cNvSpPr txBox="1"/>
          <p:nvPr/>
        </p:nvSpPr>
        <p:spPr>
          <a:xfrm>
            <a:off x="1025922" y="4144830"/>
            <a:ext cx="65636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质量改进的基本要素</a:t>
            </a:r>
          </a:p>
        </p:txBody>
      </p:sp>
      <p:sp>
        <p:nvSpPr>
          <p:cNvPr id="240" name="文本框 239"/>
          <p:cNvSpPr txBox="1"/>
          <p:nvPr/>
        </p:nvSpPr>
        <p:spPr>
          <a:xfrm>
            <a:off x="1025966" y="4712502"/>
            <a:ext cx="733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buClr>
                <a:srgbClr val="663300"/>
              </a:buClr>
              <a:buSzTx/>
              <a:buFont typeface="Wingdings" panose="05000000000000000000" pitchFamily="2" charset="2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质量改进的基本要素由3个独特的管理行动组成——决心、教育和实施。</a:t>
            </a:r>
          </a:p>
        </p:txBody>
      </p:sp>
    </p:spTree>
    <p:extLst>
      <p:ext uri="{BB962C8B-B14F-4D97-AF65-F5344CB8AC3E}">
        <p14:creationId xmlns:p14="http://schemas.microsoft.com/office/powerpoint/2010/main" val="267358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7" name="文本框 236"/>
          <p:cNvSpPr txBox="1"/>
          <p:nvPr/>
        </p:nvSpPr>
        <p:spPr>
          <a:xfrm>
            <a:off x="956997" y="1238034"/>
            <a:ext cx="4747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质量管理：关于质量的管理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7356" y="1834921"/>
            <a:ext cx="7334475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质量方针：企业总的质量宗旨和方向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质量目标：层次和职能部门具体目标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>
                <a:srgbClr val="6633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质量控制：满足质量要求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质量保证：取得质量信任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质量改进：增强满足质量要求的能力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>
                <a:srgbClr val="6633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持续改进：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增强满足质量要求的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能力的循环活动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663300"/>
              </a:buClr>
              <a:buFont typeface="Wingdings" panose="05000000000000000000" pitchFamily="2" charset="2"/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25742" y="186361"/>
            <a:ext cx="596995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质量管理的概念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="" xmlns:a16="http://schemas.microsoft.com/office/drawing/2014/main" id="{BCE91F76-B297-48D6-80DB-9D2C9AE25977}"/>
              </a:ext>
            </a:extLst>
          </p:cNvPr>
          <p:cNvSpPr txBox="1"/>
          <p:nvPr/>
        </p:nvSpPr>
        <p:spPr>
          <a:xfrm>
            <a:off x="459645" y="1048909"/>
            <a:ext cx="38354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传统质量检验阶段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="" xmlns:a16="http://schemas.microsoft.com/office/drawing/2014/main" id="{C0A12DDA-16FA-4EE1-95E8-CE47B0997F78}"/>
              </a:ext>
            </a:extLst>
          </p:cNvPr>
          <p:cNvSpPr txBox="1"/>
          <p:nvPr/>
        </p:nvSpPr>
        <p:spPr>
          <a:xfrm>
            <a:off x="5435197" y="1046583"/>
            <a:ext cx="38354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质量检验阶段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25742" y="186361"/>
            <a:ext cx="596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" y="1918985"/>
            <a:ext cx="3799269" cy="368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24" y="1895295"/>
            <a:ext cx="3897891" cy="37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4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96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9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2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3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5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6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7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8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9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0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1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2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3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4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5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6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7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9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0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1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2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3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7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8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9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1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2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3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0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1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2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3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4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6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7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8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9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0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1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2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3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4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6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7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8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9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0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1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2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3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4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="" xmlns:a16="http://schemas.microsoft.com/office/drawing/2014/main" id="{31ECF973-0950-49F7-8C2A-5F2FD2EEC28A}"/>
              </a:ext>
            </a:extLst>
          </p:cNvPr>
          <p:cNvSpPr txBox="1"/>
          <p:nvPr/>
        </p:nvSpPr>
        <p:spPr>
          <a:xfrm>
            <a:off x="388106" y="1057604"/>
            <a:ext cx="38354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统计质量控制阶段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="" xmlns:a16="http://schemas.microsoft.com/office/drawing/2014/main" id="{D3296833-1299-4D7C-A912-1A0E067CA1ED}"/>
              </a:ext>
            </a:extLst>
          </p:cNvPr>
          <p:cNvSpPr txBox="1"/>
          <p:nvPr/>
        </p:nvSpPr>
        <p:spPr>
          <a:xfrm>
            <a:off x="5003154" y="1057604"/>
            <a:ext cx="38354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全面质量管理阶段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25742" y="186361"/>
            <a:ext cx="596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5232"/>
            <a:ext cx="4223553" cy="3141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87" y="2653049"/>
            <a:ext cx="4315948" cy="28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2bd7034-4260-441b-a7ae-1eac64e34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85115" y="193271"/>
            <a:ext cx="1451849" cy="1330221"/>
            <a:chOff x="2971800" y="730251"/>
            <a:chExt cx="6007100" cy="5503863"/>
          </a:xfrm>
        </p:grpSpPr>
        <p:sp>
          <p:nvSpPr>
            <p:cNvPr id="33" name="îṥḷíḍé"/>
            <p:cNvSpPr/>
            <p:nvPr/>
          </p:nvSpPr>
          <p:spPr bwMode="auto">
            <a:xfrm>
              <a:off x="2984498" y="1112838"/>
              <a:ext cx="5994402" cy="5032376"/>
            </a:xfrm>
            <a:custGeom>
              <a:avLst/>
              <a:gdLst>
                <a:gd name="T0" fmla="*/ 1796 w 1817"/>
                <a:gd name="T1" fmla="*/ 584 h 1527"/>
                <a:gd name="T2" fmla="*/ 1305 w 1817"/>
                <a:gd name="T3" fmla="*/ 388 h 1527"/>
                <a:gd name="T4" fmla="*/ 1124 w 1817"/>
                <a:gd name="T5" fmla="*/ 389 h 1527"/>
                <a:gd name="T6" fmla="*/ 705 w 1817"/>
                <a:gd name="T7" fmla="*/ 105 h 1527"/>
                <a:gd name="T8" fmla="*/ 78 w 1817"/>
                <a:gd name="T9" fmla="*/ 821 h 1527"/>
                <a:gd name="T10" fmla="*/ 1487 w 1817"/>
                <a:gd name="T11" fmla="*/ 1285 h 1527"/>
                <a:gd name="T12" fmla="*/ 1816 w 1817"/>
                <a:gd name="T13" fmla="*/ 721 h 1527"/>
                <a:gd name="T14" fmla="*/ 1796 w 1817"/>
                <a:gd name="T15" fmla="*/ 584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7" h="1527">
                  <a:moveTo>
                    <a:pt x="1796" y="584"/>
                  </a:moveTo>
                  <a:cubicBezTo>
                    <a:pt x="1720" y="368"/>
                    <a:pt x="1501" y="378"/>
                    <a:pt x="1305" y="388"/>
                  </a:cubicBezTo>
                  <a:cubicBezTo>
                    <a:pt x="1240" y="391"/>
                    <a:pt x="1178" y="394"/>
                    <a:pt x="1124" y="389"/>
                  </a:cubicBezTo>
                  <a:cubicBezTo>
                    <a:pt x="892" y="368"/>
                    <a:pt x="1007" y="219"/>
                    <a:pt x="705" y="105"/>
                  </a:cubicBezTo>
                  <a:cubicBezTo>
                    <a:pt x="427" y="0"/>
                    <a:pt x="0" y="324"/>
                    <a:pt x="78" y="821"/>
                  </a:cubicBezTo>
                  <a:cubicBezTo>
                    <a:pt x="175" y="1435"/>
                    <a:pt x="1103" y="1527"/>
                    <a:pt x="1487" y="1285"/>
                  </a:cubicBezTo>
                  <a:cubicBezTo>
                    <a:pt x="1755" y="1116"/>
                    <a:pt x="1813" y="845"/>
                    <a:pt x="1816" y="721"/>
                  </a:cubicBezTo>
                  <a:cubicBezTo>
                    <a:pt x="1817" y="675"/>
                    <a:pt x="1811" y="628"/>
                    <a:pt x="1796" y="584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ľiḓé"/>
            <p:cNvSpPr/>
            <p:nvPr/>
          </p:nvSpPr>
          <p:spPr bwMode="auto">
            <a:xfrm>
              <a:off x="2971800" y="730251"/>
              <a:ext cx="5967413" cy="5503863"/>
            </a:xfrm>
            <a:custGeom>
              <a:avLst/>
              <a:gdLst>
                <a:gd name="T0" fmla="*/ 1581 w 1809"/>
                <a:gd name="T1" fmla="*/ 199 h 1670"/>
                <a:gd name="T2" fmla="*/ 1466 w 1809"/>
                <a:gd name="T3" fmla="*/ 121 h 1670"/>
                <a:gd name="T4" fmla="*/ 868 w 1809"/>
                <a:gd name="T5" fmla="*/ 483 h 1670"/>
                <a:gd name="T6" fmla="*/ 360 w 1809"/>
                <a:gd name="T7" fmla="*/ 659 h 1670"/>
                <a:gd name="T8" fmla="*/ 514 w 1809"/>
                <a:gd name="T9" fmla="*/ 1507 h 1670"/>
                <a:gd name="T10" fmla="*/ 1730 w 1809"/>
                <a:gd name="T11" fmla="*/ 803 h 1670"/>
                <a:gd name="T12" fmla="*/ 1581 w 1809"/>
                <a:gd name="T13" fmla="*/ 199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9" h="1670">
                  <a:moveTo>
                    <a:pt x="1581" y="199"/>
                  </a:moveTo>
                  <a:cubicBezTo>
                    <a:pt x="1547" y="166"/>
                    <a:pt x="1509" y="139"/>
                    <a:pt x="1466" y="121"/>
                  </a:cubicBezTo>
                  <a:cubicBezTo>
                    <a:pt x="1186" y="0"/>
                    <a:pt x="1028" y="338"/>
                    <a:pt x="868" y="483"/>
                  </a:cubicBezTo>
                  <a:cubicBezTo>
                    <a:pt x="695" y="639"/>
                    <a:pt x="656" y="529"/>
                    <a:pt x="360" y="659"/>
                  </a:cubicBezTo>
                  <a:cubicBezTo>
                    <a:pt x="63" y="788"/>
                    <a:pt x="0" y="1388"/>
                    <a:pt x="514" y="1507"/>
                  </a:cubicBezTo>
                  <a:cubicBezTo>
                    <a:pt x="1216" y="1670"/>
                    <a:pt x="1628" y="1205"/>
                    <a:pt x="1730" y="803"/>
                  </a:cubicBezTo>
                  <a:cubicBezTo>
                    <a:pt x="1809" y="490"/>
                    <a:pt x="1670" y="285"/>
                    <a:pt x="1581" y="199"/>
                  </a:cubicBezTo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íṩļíḍé"/>
            <p:cNvSpPr/>
            <p:nvPr/>
          </p:nvSpPr>
          <p:spPr bwMode="auto">
            <a:xfrm>
              <a:off x="4862513" y="2614613"/>
              <a:ext cx="995363" cy="1957388"/>
            </a:xfrm>
            <a:custGeom>
              <a:avLst/>
              <a:gdLst>
                <a:gd name="T0" fmla="*/ 296 w 302"/>
                <a:gd name="T1" fmla="*/ 470 h 594"/>
                <a:gd name="T2" fmla="*/ 266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5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3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2 w 302"/>
                <a:gd name="T25" fmla="*/ 220 h 594"/>
                <a:gd name="T26" fmla="*/ 31 w 302"/>
                <a:gd name="T27" fmla="*/ 340 h 594"/>
                <a:gd name="T28" fmla="*/ 51 w 302"/>
                <a:gd name="T29" fmla="*/ 412 h 594"/>
                <a:gd name="T30" fmla="*/ 44 w 302"/>
                <a:gd name="T31" fmla="*/ 477 h 594"/>
                <a:gd name="T32" fmla="*/ 118 w 302"/>
                <a:gd name="T33" fmla="*/ 571 h 594"/>
                <a:gd name="T34" fmla="*/ 121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2" y="399"/>
                    <a:pt x="266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5" y="179"/>
                  </a:cubicBezTo>
                  <a:cubicBezTo>
                    <a:pt x="178" y="163"/>
                    <a:pt x="153" y="155"/>
                    <a:pt x="140" y="135"/>
                  </a:cubicBezTo>
                  <a:cubicBezTo>
                    <a:pt x="128" y="117"/>
                    <a:pt x="126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3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8" y="127"/>
                    <a:pt x="23" y="138"/>
                    <a:pt x="24" y="149"/>
                  </a:cubicBezTo>
                  <a:cubicBezTo>
                    <a:pt x="26" y="162"/>
                    <a:pt x="27" y="176"/>
                    <a:pt x="23" y="188"/>
                  </a:cubicBezTo>
                  <a:cubicBezTo>
                    <a:pt x="20" y="199"/>
                    <a:pt x="15" y="209"/>
                    <a:pt x="12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4" y="383"/>
                    <a:pt x="51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8" y="571"/>
                  </a:cubicBezTo>
                  <a:cubicBezTo>
                    <a:pt x="119" y="571"/>
                    <a:pt x="120" y="571"/>
                    <a:pt x="121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$ḻîḍe"/>
            <p:cNvSpPr/>
            <p:nvPr/>
          </p:nvSpPr>
          <p:spPr bwMode="auto">
            <a:xfrm>
              <a:off x="4851084" y="2609851"/>
              <a:ext cx="996950" cy="1957388"/>
            </a:xfrm>
            <a:custGeom>
              <a:avLst/>
              <a:gdLst>
                <a:gd name="T0" fmla="*/ 296 w 302"/>
                <a:gd name="T1" fmla="*/ 470 h 594"/>
                <a:gd name="T2" fmla="*/ 265 w 302"/>
                <a:gd name="T3" fmla="*/ 375 h 594"/>
                <a:gd name="T4" fmla="*/ 217 w 302"/>
                <a:gd name="T5" fmla="*/ 331 h 594"/>
                <a:gd name="T6" fmla="*/ 227 w 302"/>
                <a:gd name="T7" fmla="*/ 273 h 594"/>
                <a:gd name="T8" fmla="*/ 194 w 302"/>
                <a:gd name="T9" fmla="*/ 179 h 594"/>
                <a:gd name="T10" fmla="*/ 140 w 302"/>
                <a:gd name="T11" fmla="*/ 135 h 594"/>
                <a:gd name="T12" fmla="*/ 121 w 302"/>
                <a:gd name="T13" fmla="*/ 73 h 594"/>
                <a:gd name="T14" fmla="*/ 56 w 302"/>
                <a:gd name="T15" fmla="*/ 9 h 594"/>
                <a:gd name="T16" fmla="*/ 12 w 302"/>
                <a:gd name="T17" fmla="*/ 84 h 594"/>
                <a:gd name="T18" fmla="*/ 15 w 302"/>
                <a:gd name="T19" fmla="*/ 115 h 594"/>
                <a:gd name="T20" fmla="*/ 24 w 302"/>
                <a:gd name="T21" fmla="*/ 149 h 594"/>
                <a:gd name="T22" fmla="*/ 23 w 302"/>
                <a:gd name="T23" fmla="*/ 188 h 594"/>
                <a:gd name="T24" fmla="*/ 11 w 302"/>
                <a:gd name="T25" fmla="*/ 220 h 594"/>
                <a:gd name="T26" fmla="*/ 31 w 302"/>
                <a:gd name="T27" fmla="*/ 340 h 594"/>
                <a:gd name="T28" fmla="*/ 50 w 302"/>
                <a:gd name="T29" fmla="*/ 412 h 594"/>
                <a:gd name="T30" fmla="*/ 44 w 302"/>
                <a:gd name="T31" fmla="*/ 477 h 594"/>
                <a:gd name="T32" fmla="*/ 117 w 302"/>
                <a:gd name="T33" fmla="*/ 571 h 594"/>
                <a:gd name="T34" fmla="*/ 120 w 302"/>
                <a:gd name="T35" fmla="*/ 571 h 594"/>
                <a:gd name="T36" fmla="*/ 29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296" y="470"/>
                  </a:moveTo>
                  <a:cubicBezTo>
                    <a:pt x="302" y="436"/>
                    <a:pt x="291" y="399"/>
                    <a:pt x="265" y="375"/>
                  </a:cubicBezTo>
                  <a:cubicBezTo>
                    <a:pt x="250" y="361"/>
                    <a:pt x="222" y="354"/>
                    <a:pt x="217" y="331"/>
                  </a:cubicBezTo>
                  <a:cubicBezTo>
                    <a:pt x="213" y="311"/>
                    <a:pt x="224" y="292"/>
                    <a:pt x="227" y="273"/>
                  </a:cubicBezTo>
                  <a:cubicBezTo>
                    <a:pt x="232" y="239"/>
                    <a:pt x="219" y="203"/>
                    <a:pt x="194" y="179"/>
                  </a:cubicBezTo>
                  <a:cubicBezTo>
                    <a:pt x="177" y="163"/>
                    <a:pt x="153" y="155"/>
                    <a:pt x="140" y="135"/>
                  </a:cubicBezTo>
                  <a:cubicBezTo>
                    <a:pt x="127" y="117"/>
                    <a:pt x="125" y="94"/>
                    <a:pt x="121" y="73"/>
                  </a:cubicBezTo>
                  <a:cubicBezTo>
                    <a:pt x="115" y="43"/>
                    <a:pt x="94" y="0"/>
                    <a:pt x="56" y="9"/>
                  </a:cubicBezTo>
                  <a:cubicBezTo>
                    <a:pt x="24" y="16"/>
                    <a:pt x="13" y="56"/>
                    <a:pt x="12" y="84"/>
                  </a:cubicBezTo>
                  <a:cubicBezTo>
                    <a:pt x="12" y="95"/>
                    <a:pt x="13" y="105"/>
                    <a:pt x="15" y="115"/>
                  </a:cubicBezTo>
                  <a:cubicBezTo>
                    <a:pt x="17" y="127"/>
                    <a:pt x="22" y="138"/>
                    <a:pt x="24" y="149"/>
                  </a:cubicBezTo>
                  <a:cubicBezTo>
                    <a:pt x="26" y="162"/>
                    <a:pt x="26" y="176"/>
                    <a:pt x="23" y="188"/>
                  </a:cubicBezTo>
                  <a:cubicBezTo>
                    <a:pt x="20" y="199"/>
                    <a:pt x="14" y="209"/>
                    <a:pt x="11" y="220"/>
                  </a:cubicBezTo>
                  <a:cubicBezTo>
                    <a:pt x="0" y="261"/>
                    <a:pt x="11" y="304"/>
                    <a:pt x="31" y="340"/>
                  </a:cubicBezTo>
                  <a:cubicBezTo>
                    <a:pt x="44" y="364"/>
                    <a:pt x="53" y="383"/>
                    <a:pt x="50" y="412"/>
                  </a:cubicBezTo>
                  <a:cubicBezTo>
                    <a:pt x="48" y="433"/>
                    <a:pt x="42" y="455"/>
                    <a:pt x="44" y="477"/>
                  </a:cubicBezTo>
                  <a:cubicBezTo>
                    <a:pt x="47" y="521"/>
                    <a:pt x="79" y="554"/>
                    <a:pt x="117" y="571"/>
                  </a:cubicBezTo>
                  <a:cubicBezTo>
                    <a:pt x="118" y="572"/>
                    <a:pt x="119" y="571"/>
                    <a:pt x="120" y="571"/>
                  </a:cubicBezTo>
                  <a:cubicBezTo>
                    <a:pt x="195" y="594"/>
                    <a:pt x="280" y="547"/>
                    <a:pt x="296" y="470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iṣļidé"/>
            <p:cNvSpPr/>
            <p:nvPr/>
          </p:nvSpPr>
          <p:spPr bwMode="auto">
            <a:xfrm>
              <a:off x="5165725" y="2878138"/>
              <a:ext cx="46038" cy="92075"/>
            </a:xfrm>
            <a:custGeom>
              <a:avLst/>
              <a:gdLst>
                <a:gd name="T0" fmla="*/ 9 w 14"/>
                <a:gd name="T1" fmla="*/ 0 h 28"/>
                <a:gd name="T2" fmla="*/ 5 w 14"/>
                <a:gd name="T3" fmla="*/ 2 h 28"/>
                <a:gd name="T4" fmla="*/ 0 w 14"/>
                <a:gd name="T5" fmla="*/ 15 h 28"/>
                <a:gd name="T6" fmla="*/ 4 w 14"/>
                <a:gd name="T7" fmla="*/ 28 h 28"/>
                <a:gd name="T8" fmla="*/ 13 w 14"/>
                <a:gd name="T9" fmla="*/ 5 h 28"/>
                <a:gd name="T10" fmla="*/ 9 w 1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9" y="0"/>
                  </a:moveTo>
                  <a:cubicBezTo>
                    <a:pt x="7" y="0"/>
                    <a:pt x="6" y="1"/>
                    <a:pt x="5" y="2"/>
                  </a:cubicBezTo>
                  <a:cubicBezTo>
                    <a:pt x="4" y="6"/>
                    <a:pt x="2" y="10"/>
                    <a:pt x="0" y="15"/>
                  </a:cubicBezTo>
                  <a:cubicBezTo>
                    <a:pt x="1" y="19"/>
                    <a:pt x="2" y="24"/>
                    <a:pt x="4" y="28"/>
                  </a:cubicBezTo>
                  <a:cubicBezTo>
                    <a:pt x="7" y="21"/>
                    <a:pt x="10" y="13"/>
                    <a:pt x="13" y="5"/>
                  </a:cubicBezTo>
                  <a:cubicBezTo>
                    <a:pt x="14" y="2"/>
                    <a:pt x="11" y="0"/>
                    <a:pt x="9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ïşliďê"/>
            <p:cNvSpPr/>
            <p:nvPr/>
          </p:nvSpPr>
          <p:spPr bwMode="auto">
            <a:xfrm>
              <a:off x="4938713" y="2798763"/>
              <a:ext cx="628650" cy="1230313"/>
            </a:xfrm>
            <a:custGeom>
              <a:avLst/>
              <a:gdLst>
                <a:gd name="T0" fmla="*/ 186 w 191"/>
                <a:gd name="T1" fmla="*/ 317 h 373"/>
                <a:gd name="T2" fmla="*/ 182 w 191"/>
                <a:gd name="T3" fmla="*/ 320 h 373"/>
                <a:gd name="T4" fmla="*/ 167 w 191"/>
                <a:gd name="T5" fmla="*/ 371 h 373"/>
                <a:gd name="T6" fmla="*/ 176 w 191"/>
                <a:gd name="T7" fmla="*/ 373 h 373"/>
                <a:gd name="T8" fmla="*/ 190 w 191"/>
                <a:gd name="T9" fmla="*/ 322 h 373"/>
                <a:gd name="T10" fmla="*/ 186 w 191"/>
                <a:gd name="T11" fmla="*/ 317 h 373"/>
                <a:gd name="T12" fmla="*/ 6 w 191"/>
                <a:gd name="T13" fmla="*/ 174 h 373"/>
                <a:gd name="T14" fmla="*/ 3 w 191"/>
                <a:gd name="T15" fmla="*/ 181 h 373"/>
                <a:gd name="T16" fmla="*/ 6 w 191"/>
                <a:gd name="T17" fmla="*/ 185 h 373"/>
                <a:gd name="T18" fmla="*/ 31 w 191"/>
                <a:gd name="T19" fmla="*/ 198 h 373"/>
                <a:gd name="T20" fmla="*/ 9 w 191"/>
                <a:gd name="T21" fmla="*/ 176 h 373"/>
                <a:gd name="T22" fmla="*/ 6 w 191"/>
                <a:gd name="T23" fmla="*/ 174 h 373"/>
                <a:gd name="T24" fmla="*/ 33 w 191"/>
                <a:gd name="T25" fmla="*/ 0 h 373"/>
                <a:gd name="T26" fmla="*/ 29 w 191"/>
                <a:gd name="T27" fmla="*/ 4 h 373"/>
                <a:gd name="T28" fmla="*/ 53 w 191"/>
                <a:gd name="T29" fmla="*/ 99 h 373"/>
                <a:gd name="T30" fmla="*/ 16 w 191"/>
                <a:gd name="T31" fmla="*/ 62 h 373"/>
                <a:gd name="T32" fmla="*/ 13 w 191"/>
                <a:gd name="T33" fmla="*/ 61 h 373"/>
                <a:gd name="T34" fmla="*/ 11 w 191"/>
                <a:gd name="T35" fmla="*/ 68 h 373"/>
                <a:gd name="T36" fmla="*/ 57 w 191"/>
                <a:gd name="T37" fmla="*/ 115 h 373"/>
                <a:gd name="T38" fmla="*/ 79 w 191"/>
                <a:gd name="T39" fmla="*/ 199 h 373"/>
                <a:gd name="T40" fmla="*/ 79 w 191"/>
                <a:gd name="T41" fmla="*/ 199 h 373"/>
                <a:gd name="T42" fmla="*/ 91 w 191"/>
                <a:gd name="T43" fmla="*/ 246 h 373"/>
                <a:gd name="T44" fmla="*/ 57 w 191"/>
                <a:gd name="T45" fmla="*/ 221 h 373"/>
                <a:gd name="T46" fmla="*/ 74 w 191"/>
                <a:gd name="T47" fmla="*/ 244 h 373"/>
                <a:gd name="T48" fmla="*/ 94 w 191"/>
                <a:gd name="T49" fmla="*/ 258 h 373"/>
                <a:gd name="T50" fmla="*/ 121 w 191"/>
                <a:gd name="T51" fmla="*/ 361 h 373"/>
                <a:gd name="T52" fmla="*/ 130 w 191"/>
                <a:gd name="T53" fmla="*/ 365 h 373"/>
                <a:gd name="T54" fmla="*/ 117 w 191"/>
                <a:gd name="T55" fmla="*/ 313 h 373"/>
                <a:gd name="T56" fmla="*/ 117 w 191"/>
                <a:gd name="T57" fmla="*/ 312 h 373"/>
                <a:gd name="T58" fmla="*/ 162 w 191"/>
                <a:gd name="T59" fmla="*/ 196 h 373"/>
                <a:gd name="T60" fmla="*/ 158 w 191"/>
                <a:gd name="T61" fmla="*/ 191 h 373"/>
                <a:gd name="T62" fmla="*/ 154 w 191"/>
                <a:gd name="T63" fmla="*/ 195 h 373"/>
                <a:gd name="T64" fmla="*/ 114 w 191"/>
                <a:gd name="T65" fmla="*/ 301 h 373"/>
                <a:gd name="T66" fmla="*/ 87 w 191"/>
                <a:gd name="T67" fmla="*/ 199 h 373"/>
                <a:gd name="T68" fmla="*/ 118 w 191"/>
                <a:gd name="T69" fmla="*/ 116 h 373"/>
                <a:gd name="T70" fmla="*/ 113 w 191"/>
                <a:gd name="T71" fmla="*/ 110 h 373"/>
                <a:gd name="T72" fmla="*/ 110 w 191"/>
                <a:gd name="T73" fmla="*/ 113 h 373"/>
                <a:gd name="T74" fmla="*/ 84 w 191"/>
                <a:gd name="T75" fmla="*/ 186 h 373"/>
                <a:gd name="T76" fmla="*/ 58 w 191"/>
                <a:gd name="T77" fmla="*/ 83 h 373"/>
                <a:gd name="T78" fmla="*/ 59 w 191"/>
                <a:gd name="T79" fmla="*/ 82 h 373"/>
                <a:gd name="T80" fmla="*/ 73 w 191"/>
                <a:gd name="T81" fmla="*/ 52 h 373"/>
                <a:gd name="T82" fmla="*/ 69 w 191"/>
                <a:gd name="T83" fmla="*/ 39 h 373"/>
                <a:gd name="T84" fmla="*/ 55 w 191"/>
                <a:gd name="T85" fmla="*/ 72 h 373"/>
                <a:gd name="T86" fmla="*/ 37 w 191"/>
                <a:gd name="T87" fmla="*/ 3 h 373"/>
                <a:gd name="T88" fmla="*/ 33 w 191"/>
                <a:gd name="T8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73">
                  <a:moveTo>
                    <a:pt x="186" y="317"/>
                  </a:moveTo>
                  <a:cubicBezTo>
                    <a:pt x="185" y="317"/>
                    <a:pt x="183" y="318"/>
                    <a:pt x="182" y="320"/>
                  </a:cubicBezTo>
                  <a:cubicBezTo>
                    <a:pt x="178" y="338"/>
                    <a:pt x="173" y="355"/>
                    <a:pt x="167" y="371"/>
                  </a:cubicBezTo>
                  <a:cubicBezTo>
                    <a:pt x="170" y="372"/>
                    <a:pt x="173" y="372"/>
                    <a:pt x="176" y="373"/>
                  </a:cubicBezTo>
                  <a:cubicBezTo>
                    <a:pt x="182" y="356"/>
                    <a:pt x="186" y="339"/>
                    <a:pt x="190" y="322"/>
                  </a:cubicBezTo>
                  <a:cubicBezTo>
                    <a:pt x="191" y="319"/>
                    <a:pt x="189" y="317"/>
                    <a:pt x="186" y="317"/>
                  </a:cubicBezTo>
                  <a:moveTo>
                    <a:pt x="6" y="174"/>
                  </a:moveTo>
                  <a:cubicBezTo>
                    <a:pt x="3" y="174"/>
                    <a:pt x="0" y="178"/>
                    <a:pt x="3" y="181"/>
                  </a:cubicBezTo>
                  <a:cubicBezTo>
                    <a:pt x="4" y="182"/>
                    <a:pt x="5" y="183"/>
                    <a:pt x="6" y="185"/>
                  </a:cubicBezTo>
                  <a:cubicBezTo>
                    <a:pt x="15" y="188"/>
                    <a:pt x="23" y="193"/>
                    <a:pt x="31" y="198"/>
                  </a:cubicBezTo>
                  <a:cubicBezTo>
                    <a:pt x="24" y="191"/>
                    <a:pt x="16" y="183"/>
                    <a:pt x="9" y="176"/>
                  </a:cubicBezTo>
                  <a:cubicBezTo>
                    <a:pt x="8" y="175"/>
                    <a:pt x="7" y="174"/>
                    <a:pt x="6" y="174"/>
                  </a:cubicBezTo>
                  <a:moveTo>
                    <a:pt x="33" y="0"/>
                  </a:moveTo>
                  <a:cubicBezTo>
                    <a:pt x="30" y="0"/>
                    <a:pt x="28" y="1"/>
                    <a:pt x="29" y="4"/>
                  </a:cubicBezTo>
                  <a:cubicBezTo>
                    <a:pt x="37" y="36"/>
                    <a:pt x="45" y="67"/>
                    <a:pt x="53" y="99"/>
                  </a:cubicBezTo>
                  <a:cubicBezTo>
                    <a:pt x="41" y="86"/>
                    <a:pt x="29" y="74"/>
                    <a:pt x="16" y="62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0" y="61"/>
                    <a:pt x="8" y="66"/>
                    <a:pt x="11" y="68"/>
                  </a:cubicBezTo>
                  <a:cubicBezTo>
                    <a:pt x="27" y="83"/>
                    <a:pt x="42" y="99"/>
                    <a:pt x="57" y="115"/>
                  </a:cubicBezTo>
                  <a:cubicBezTo>
                    <a:pt x="64" y="143"/>
                    <a:pt x="72" y="171"/>
                    <a:pt x="79" y="199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3" y="215"/>
                    <a:pt x="87" y="231"/>
                    <a:pt x="91" y="246"/>
                  </a:cubicBezTo>
                  <a:cubicBezTo>
                    <a:pt x="79" y="238"/>
                    <a:pt x="68" y="230"/>
                    <a:pt x="57" y="221"/>
                  </a:cubicBezTo>
                  <a:cubicBezTo>
                    <a:pt x="64" y="228"/>
                    <a:pt x="69" y="236"/>
                    <a:pt x="74" y="244"/>
                  </a:cubicBezTo>
                  <a:cubicBezTo>
                    <a:pt x="81" y="249"/>
                    <a:pt x="87" y="254"/>
                    <a:pt x="94" y="258"/>
                  </a:cubicBezTo>
                  <a:cubicBezTo>
                    <a:pt x="103" y="293"/>
                    <a:pt x="112" y="327"/>
                    <a:pt x="121" y="361"/>
                  </a:cubicBezTo>
                  <a:cubicBezTo>
                    <a:pt x="124" y="363"/>
                    <a:pt x="127" y="364"/>
                    <a:pt x="130" y="365"/>
                  </a:cubicBezTo>
                  <a:cubicBezTo>
                    <a:pt x="126" y="348"/>
                    <a:pt x="121" y="330"/>
                    <a:pt x="117" y="313"/>
                  </a:cubicBezTo>
                  <a:cubicBezTo>
                    <a:pt x="117" y="313"/>
                    <a:pt x="117" y="312"/>
                    <a:pt x="117" y="312"/>
                  </a:cubicBezTo>
                  <a:cubicBezTo>
                    <a:pt x="137" y="275"/>
                    <a:pt x="152" y="236"/>
                    <a:pt x="162" y="196"/>
                  </a:cubicBezTo>
                  <a:cubicBezTo>
                    <a:pt x="163" y="193"/>
                    <a:pt x="161" y="191"/>
                    <a:pt x="158" y="191"/>
                  </a:cubicBezTo>
                  <a:cubicBezTo>
                    <a:pt x="157" y="191"/>
                    <a:pt x="155" y="192"/>
                    <a:pt x="154" y="195"/>
                  </a:cubicBezTo>
                  <a:cubicBezTo>
                    <a:pt x="145" y="232"/>
                    <a:pt x="131" y="268"/>
                    <a:pt x="114" y="301"/>
                  </a:cubicBezTo>
                  <a:cubicBezTo>
                    <a:pt x="105" y="267"/>
                    <a:pt x="96" y="233"/>
                    <a:pt x="87" y="199"/>
                  </a:cubicBezTo>
                  <a:cubicBezTo>
                    <a:pt x="100" y="172"/>
                    <a:pt x="110" y="145"/>
                    <a:pt x="118" y="116"/>
                  </a:cubicBezTo>
                  <a:cubicBezTo>
                    <a:pt x="119" y="113"/>
                    <a:pt x="116" y="110"/>
                    <a:pt x="113" y="110"/>
                  </a:cubicBezTo>
                  <a:cubicBezTo>
                    <a:pt x="112" y="110"/>
                    <a:pt x="111" y="111"/>
                    <a:pt x="110" y="113"/>
                  </a:cubicBezTo>
                  <a:cubicBezTo>
                    <a:pt x="103" y="138"/>
                    <a:pt x="94" y="162"/>
                    <a:pt x="84" y="186"/>
                  </a:cubicBezTo>
                  <a:cubicBezTo>
                    <a:pt x="75" y="152"/>
                    <a:pt x="66" y="118"/>
                    <a:pt x="58" y="83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64" y="72"/>
                    <a:pt x="68" y="62"/>
                    <a:pt x="73" y="52"/>
                  </a:cubicBezTo>
                  <a:cubicBezTo>
                    <a:pt x="71" y="48"/>
                    <a:pt x="70" y="43"/>
                    <a:pt x="69" y="39"/>
                  </a:cubicBezTo>
                  <a:cubicBezTo>
                    <a:pt x="65" y="50"/>
                    <a:pt x="60" y="61"/>
                    <a:pt x="55" y="72"/>
                  </a:cubicBezTo>
                  <a:cubicBezTo>
                    <a:pt x="49" y="49"/>
                    <a:pt x="43" y="26"/>
                    <a:pt x="37" y="3"/>
                  </a:cubicBezTo>
                  <a:cubicBezTo>
                    <a:pt x="37" y="1"/>
                    <a:pt x="35" y="0"/>
                    <a:pt x="33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iṥliḑè"/>
            <p:cNvSpPr/>
            <p:nvPr/>
          </p:nvSpPr>
          <p:spPr bwMode="auto">
            <a:xfrm>
              <a:off x="4030663" y="2881313"/>
              <a:ext cx="1844675" cy="2143125"/>
            </a:xfrm>
            <a:custGeom>
              <a:avLst/>
              <a:gdLst>
                <a:gd name="T0" fmla="*/ 539 w 559"/>
                <a:gd name="T1" fmla="*/ 444 h 650"/>
                <a:gd name="T2" fmla="*/ 457 w 559"/>
                <a:gd name="T3" fmla="*/ 350 h 650"/>
                <a:gd name="T4" fmla="*/ 379 w 559"/>
                <a:gd name="T5" fmla="*/ 323 h 650"/>
                <a:gd name="T6" fmla="*/ 362 w 559"/>
                <a:gd name="T7" fmla="*/ 250 h 650"/>
                <a:gd name="T8" fmla="*/ 278 w 559"/>
                <a:gd name="T9" fmla="*/ 158 h 650"/>
                <a:gd name="T10" fmla="*/ 193 w 559"/>
                <a:gd name="T11" fmla="*/ 135 h 650"/>
                <a:gd name="T12" fmla="*/ 141 w 559"/>
                <a:gd name="T13" fmla="*/ 72 h 650"/>
                <a:gd name="T14" fmla="*/ 34 w 559"/>
                <a:gd name="T15" fmla="*/ 30 h 650"/>
                <a:gd name="T16" fmla="*/ 21 w 559"/>
                <a:gd name="T17" fmla="*/ 139 h 650"/>
                <a:gd name="T18" fmla="*/ 39 w 559"/>
                <a:gd name="T19" fmla="*/ 173 h 650"/>
                <a:gd name="T20" fmla="*/ 66 w 559"/>
                <a:gd name="T21" fmla="*/ 208 h 650"/>
                <a:gd name="T22" fmla="*/ 84 w 559"/>
                <a:gd name="T23" fmla="*/ 254 h 650"/>
                <a:gd name="T24" fmla="*/ 87 w 559"/>
                <a:gd name="T25" fmla="*/ 297 h 650"/>
                <a:gd name="T26" fmla="*/ 168 w 559"/>
                <a:gd name="T27" fmla="*/ 425 h 650"/>
                <a:gd name="T28" fmla="*/ 227 w 559"/>
                <a:gd name="T29" fmla="*/ 498 h 650"/>
                <a:gd name="T30" fmla="*/ 251 w 559"/>
                <a:gd name="T31" fmla="*/ 577 h 650"/>
                <a:gd name="T32" fmla="*/ 383 w 559"/>
                <a:gd name="T33" fmla="*/ 650 h 650"/>
                <a:gd name="T34" fmla="*/ 387 w 559"/>
                <a:gd name="T35" fmla="*/ 648 h 650"/>
                <a:gd name="T36" fmla="*/ 539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539" y="444"/>
                  </a:moveTo>
                  <a:cubicBezTo>
                    <a:pt x="529" y="402"/>
                    <a:pt x="499" y="365"/>
                    <a:pt x="457" y="350"/>
                  </a:cubicBezTo>
                  <a:cubicBezTo>
                    <a:pt x="432" y="341"/>
                    <a:pt x="396" y="347"/>
                    <a:pt x="379" y="323"/>
                  </a:cubicBezTo>
                  <a:cubicBezTo>
                    <a:pt x="365" y="302"/>
                    <a:pt x="368" y="274"/>
                    <a:pt x="362" y="250"/>
                  </a:cubicBezTo>
                  <a:cubicBezTo>
                    <a:pt x="351" y="209"/>
                    <a:pt x="318" y="173"/>
                    <a:pt x="278" y="158"/>
                  </a:cubicBezTo>
                  <a:cubicBezTo>
                    <a:pt x="251" y="148"/>
                    <a:pt x="219" y="151"/>
                    <a:pt x="193" y="135"/>
                  </a:cubicBezTo>
                  <a:cubicBezTo>
                    <a:pt x="170" y="120"/>
                    <a:pt x="156" y="94"/>
                    <a:pt x="141" y="72"/>
                  </a:cubicBezTo>
                  <a:cubicBezTo>
                    <a:pt x="119" y="40"/>
                    <a:pt x="73" y="0"/>
                    <a:pt x="34" y="30"/>
                  </a:cubicBezTo>
                  <a:cubicBezTo>
                    <a:pt x="0" y="54"/>
                    <a:pt x="7" y="106"/>
                    <a:pt x="21" y="139"/>
                  </a:cubicBezTo>
                  <a:cubicBezTo>
                    <a:pt x="26" y="151"/>
                    <a:pt x="32" y="162"/>
                    <a:pt x="39" y="173"/>
                  </a:cubicBezTo>
                  <a:cubicBezTo>
                    <a:pt x="47" y="185"/>
                    <a:pt x="59" y="196"/>
                    <a:pt x="66" y="208"/>
                  </a:cubicBezTo>
                  <a:cubicBezTo>
                    <a:pt x="75" y="222"/>
                    <a:pt x="82" y="238"/>
                    <a:pt x="84" y="254"/>
                  </a:cubicBezTo>
                  <a:cubicBezTo>
                    <a:pt x="86" y="268"/>
                    <a:pt x="85" y="282"/>
                    <a:pt x="87" y="297"/>
                  </a:cubicBezTo>
                  <a:cubicBezTo>
                    <a:pt x="94" y="349"/>
                    <a:pt x="128" y="393"/>
                    <a:pt x="168" y="425"/>
                  </a:cubicBezTo>
                  <a:cubicBezTo>
                    <a:pt x="196" y="446"/>
                    <a:pt x="216" y="464"/>
                    <a:pt x="227" y="498"/>
                  </a:cubicBezTo>
                  <a:cubicBezTo>
                    <a:pt x="235" y="525"/>
                    <a:pt x="238" y="552"/>
                    <a:pt x="251" y="577"/>
                  </a:cubicBezTo>
                  <a:cubicBezTo>
                    <a:pt x="277" y="626"/>
                    <a:pt x="330" y="649"/>
                    <a:pt x="383" y="650"/>
                  </a:cubicBezTo>
                  <a:cubicBezTo>
                    <a:pt x="384" y="650"/>
                    <a:pt x="386" y="649"/>
                    <a:pt x="387" y="648"/>
                  </a:cubicBezTo>
                  <a:cubicBezTo>
                    <a:pt x="484" y="638"/>
                    <a:pt x="559" y="542"/>
                    <a:pt x="539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iṥľíḍè"/>
            <p:cNvSpPr/>
            <p:nvPr/>
          </p:nvSpPr>
          <p:spPr bwMode="auto">
            <a:xfrm>
              <a:off x="5554663" y="4905376"/>
              <a:ext cx="161925" cy="190500"/>
            </a:xfrm>
            <a:custGeom>
              <a:avLst/>
              <a:gdLst>
                <a:gd name="T0" fmla="*/ 9 w 49"/>
                <a:gd name="T1" fmla="*/ 0 h 58"/>
                <a:gd name="T2" fmla="*/ 0 w 49"/>
                <a:gd name="T3" fmla="*/ 6 h 58"/>
                <a:gd name="T4" fmla="*/ 39 w 49"/>
                <a:gd name="T5" fmla="*/ 56 h 58"/>
                <a:gd name="T6" fmla="*/ 42 w 49"/>
                <a:gd name="T7" fmla="*/ 58 h 58"/>
                <a:gd name="T8" fmla="*/ 46 w 49"/>
                <a:gd name="T9" fmla="*/ 49 h 58"/>
                <a:gd name="T10" fmla="*/ 9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9" y="0"/>
                  </a:moveTo>
                  <a:cubicBezTo>
                    <a:pt x="6" y="3"/>
                    <a:pt x="3" y="4"/>
                    <a:pt x="0" y="6"/>
                  </a:cubicBezTo>
                  <a:cubicBezTo>
                    <a:pt x="13" y="23"/>
                    <a:pt x="26" y="40"/>
                    <a:pt x="39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6" y="58"/>
                    <a:pt x="49" y="53"/>
                    <a:pt x="46" y="49"/>
                  </a:cubicBezTo>
                  <a:cubicBezTo>
                    <a:pt x="34" y="33"/>
                    <a:pt x="21" y="17"/>
                    <a:pt x="9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îṡļïdè"/>
            <p:cNvSpPr/>
            <p:nvPr/>
          </p:nvSpPr>
          <p:spPr bwMode="auto">
            <a:xfrm>
              <a:off x="4198938" y="3159126"/>
              <a:ext cx="1385888" cy="1765300"/>
            </a:xfrm>
            <a:custGeom>
              <a:avLst/>
              <a:gdLst>
                <a:gd name="T0" fmla="*/ 8 w 420"/>
                <a:gd name="T1" fmla="*/ 0 h 536"/>
                <a:gd name="T2" fmla="*/ 3 w 420"/>
                <a:gd name="T3" fmla="*/ 7 h 536"/>
                <a:gd name="T4" fmla="*/ 78 w 420"/>
                <a:gd name="T5" fmla="*/ 105 h 536"/>
                <a:gd name="T6" fmla="*/ 17 w 420"/>
                <a:gd name="T7" fmla="*/ 81 h 536"/>
                <a:gd name="T8" fmla="*/ 15 w 420"/>
                <a:gd name="T9" fmla="*/ 81 h 536"/>
                <a:gd name="T10" fmla="*/ 14 w 420"/>
                <a:gd name="T11" fmla="*/ 91 h 536"/>
                <a:gd name="T12" fmla="*/ 91 w 420"/>
                <a:gd name="T13" fmla="*/ 122 h 536"/>
                <a:gd name="T14" fmla="*/ 157 w 420"/>
                <a:gd name="T15" fmla="*/ 208 h 536"/>
                <a:gd name="T16" fmla="*/ 158 w 420"/>
                <a:gd name="T17" fmla="*/ 209 h 536"/>
                <a:gd name="T18" fmla="*/ 195 w 420"/>
                <a:gd name="T19" fmla="*/ 257 h 536"/>
                <a:gd name="T20" fmla="*/ 66 w 420"/>
                <a:gd name="T21" fmla="*/ 216 h 536"/>
                <a:gd name="T22" fmla="*/ 63 w 420"/>
                <a:gd name="T23" fmla="*/ 215 h 536"/>
                <a:gd name="T24" fmla="*/ 61 w 420"/>
                <a:gd name="T25" fmla="*/ 225 h 536"/>
                <a:gd name="T26" fmla="*/ 204 w 420"/>
                <a:gd name="T27" fmla="*/ 269 h 536"/>
                <a:gd name="T28" fmla="*/ 299 w 420"/>
                <a:gd name="T29" fmla="*/ 391 h 536"/>
                <a:gd name="T30" fmla="*/ 192 w 420"/>
                <a:gd name="T31" fmla="*/ 373 h 536"/>
                <a:gd name="T32" fmla="*/ 191 w 420"/>
                <a:gd name="T33" fmla="*/ 373 h 536"/>
                <a:gd name="T34" fmla="*/ 190 w 420"/>
                <a:gd name="T35" fmla="*/ 383 h 536"/>
                <a:gd name="T36" fmla="*/ 308 w 420"/>
                <a:gd name="T37" fmla="*/ 403 h 536"/>
                <a:gd name="T38" fmla="*/ 411 w 420"/>
                <a:gd name="T39" fmla="*/ 536 h 536"/>
                <a:gd name="T40" fmla="*/ 420 w 420"/>
                <a:gd name="T41" fmla="*/ 530 h 536"/>
                <a:gd name="T42" fmla="*/ 354 w 420"/>
                <a:gd name="T43" fmla="*/ 446 h 536"/>
                <a:gd name="T44" fmla="*/ 354 w 420"/>
                <a:gd name="T45" fmla="*/ 446 h 536"/>
                <a:gd name="T46" fmla="*/ 347 w 420"/>
                <a:gd name="T47" fmla="*/ 295 h 536"/>
                <a:gd name="T48" fmla="*/ 342 w 420"/>
                <a:gd name="T49" fmla="*/ 291 h 536"/>
                <a:gd name="T50" fmla="*/ 337 w 420"/>
                <a:gd name="T51" fmla="*/ 297 h 536"/>
                <a:gd name="T52" fmla="*/ 345 w 420"/>
                <a:gd name="T53" fmla="*/ 434 h 536"/>
                <a:gd name="T54" fmla="*/ 257 w 420"/>
                <a:gd name="T55" fmla="*/ 321 h 536"/>
                <a:gd name="T56" fmla="*/ 258 w 420"/>
                <a:gd name="T57" fmla="*/ 320 h 536"/>
                <a:gd name="T58" fmla="*/ 252 w 420"/>
                <a:gd name="T59" fmla="*/ 163 h 536"/>
                <a:gd name="T60" fmla="*/ 248 w 420"/>
                <a:gd name="T61" fmla="*/ 159 h 536"/>
                <a:gd name="T62" fmla="*/ 242 w 420"/>
                <a:gd name="T63" fmla="*/ 166 h 536"/>
                <a:gd name="T64" fmla="*/ 248 w 420"/>
                <a:gd name="T65" fmla="*/ 309 h 536"/>
                <a:gd name="T66" fmla="*/ 167 w 420"/>
                <a:gd name="T67" fmla="*/ 203 h 536"/>
                <a:gd name="T68" fmla="*/ 161 w 420"/>
                <a:gd name="T69" fmla="*/ 93 h 536"/>
                <a:gd name="T70" fmla="*/ 156 w 420"/>
                <a:gd name="T71" fmla="*/ 88 h 536"/>
                <a:gd name="T72" fmla="*/ 151 w 420"/>
                <a:gd name="T73" fmla="*/ 93 h 536"/>
                <a:gd name="T74" fmla="*/ 157 w 420"/>
                <a:gd name="T75" fmla="*/ 190 h 536"/>
                <a:gd name="T76" fmla="*/ 76 w 420"/>
                <a:gd name="T77" fmla="*/ 85 h 536"/>
                <a:gd name="T78" fmla="*/ 76 w 420"/>
                <a:gd name="T79" fmla="*/ 83 h 536"/>
                <a:gd name="T80" fmla="*/ 77 w 420"/>
                <a:gd name="T81" fmla="*/ 11 h 536"/>
                <a:gd name="T82" fmla="*/ 72 w 420"/>
                <a:gd name="T83" fmla="*/ 6 h 536"/>
                <a:gd name="T84" fmla="*/ 67 w 420"/>
                <a:gd name="T85" fmla="*/ 11 h 536"/>
                <a:gd name="T86" fmla="*/ 66 w 420"/>
                <a:gd name="T87" fmla="*/ 73 h 536"/>
                <a:gd name="T88" fmla="*/ 12 w 420"/>
                <a:gd name="T89" fmla="*/ 2 h 536"/>
                <a:gd name="T90" fmla="*/ 8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8" y="0"/>
                  </a:moveTo>
                  <a:cubicBezTo>
                    <a:pt x="4" y="0"/>
                    <a:pt x="0" y="3"/>
                    <a:pt x="3" y="7"/>
                  </a:cubicBezTo>
                  <a:cubicBezTo>
                    <a:pt x="28" y="40"/>
                    <a:pt x="53" y="72"/>
                    <a:pt x="78" y="105"/>
                  </a:cubicBezTo>
                  <a:cubicBezTo>
                    <a:pt x="58" y="96"/>
                    <a:pt x="38" y="88"/>
                    <a:pt x="17" y="81"/>
                  </a:cubicBezTo>
                  <a:cubicBezTo>
                    <a:pt x="16" y="81"/>
                    <a:pt x="16" y="81"/>
                    <a:pt x="15" y="81"/>
                  </a:cubicBezTo>
                  <a:cubicBezTo>
                    <a:pt x="10" y="81"/>
                    <a:pt x="9" y="89"/>
                    <a:pt x="14" y="91"/>
                  </a:cubicBezTo>
                  <a:cubicBezTo>
                    <a:pt x="40" y="100"/>
                    <a:pt x="66" y="110"/>
                    <a:pt x="91" y="122"/>
                  </a:cubicBezTo>
                  <a:cubicBezTo>
                    <a:pt x="113" y="150"/>
                    <a:pt x="135" y="179"/>
                    <a:pt x="157" y="208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170" y="225"/>
                    <a:pt x="182" y="241"/>
                    <a:pt x="195" y="257"/>
                  </a:cubicBezTo>
                  <a:cubicBezTo>
                    <a:pt x="150" y="248"/>
                    <a:pt x="107" y="234"/>
                    <a:pt x="66" y="216"/>
                  </a:cubicBezTo>
                  <a:cubicBezTo>
                    <a:pt x="65" y="215"/>
                    <a:pt x="64" y="215"/>
                    <a:pt x="63" y="215"/>
                  </a:cubicBezTo>
                  <a:cubicBezTo>
                    <a:pt x="58" y="215"/>
                    <a:pt x="55" y="222"/>
                    <a:pt x="61" y="225"/>
                  </a:cubicBezTo>
                  <a:cubicBezTo>
                    <a:pt x="107" y="245"/>
                    <a:pt x="155" y="260"/>
                    <a:pt x="204" y="269"/>
                  </a:cubicBezTo>
                  <a:cubicBezTo>
                    <a:pt x="236" y="310"/>
                    <a:pt x="267" y="350"/>
                    <a:pt x="299" y="391"/>
                  </a:cubicBezTo>
                  <a:cubicBezTo>
                    <a:pt x="263" y="385"/>
                    <a:pt x="228" y="379"/>
                    <a:pt x="192" y="373"/>
                  </a:cubicBezTo>
                  <a:cubicBezTo>
                    <a:pt x="192" y="373"/>
                    <a:pt x="192" y="373"/>
                    <a:pt x="191" y="373"/>
                  </a:cubicBezTo>
                  <a:cubicBezTo>
                    <a:pt x="186" y="373"/>
                    <a:pt x="184" y="381"/>
                    <a:pt x="190" y="383"/>
                  </a:cubicBezTo>
                  <a:cubicBezTo>
                    <a:pt x="229" y="389"/>
                    <a:pt x="269" y="396"/>
                    <a:pt x="308" y="403"/>
                  </a:cubicBezTo>
                  <a:cubicBezTo>
                    <a:pt x="342" y="448"/>
                    <a:pt x="377" y="492"/>
                    <a:pt x="411" y="536"/>
                  </a:cubicBezTo>
                  <a:cubicBezTo>
                    <a:pt x="414" y="534"/>
                    <a:pt x="417" y="533"/>
                    <a:pt x="420" y="530"/>
                  </a:cubicBezTo>
                  <a:cubicBezTo>
                    <a:pt x="398" y="502"/>
                    <a:pt x="376" y="474"/>
                    <a:pt x="354" y="446"/>
                  </a:cubicBezTo>
                  <a:cubicBezTo>
                    <a:pt x="354" y="446"/>
                    <a:pt x="354" y="446"/>
                    <a:pt x="354" y="446"/>
                  </a:cubicBezTo>
                  <a:cubicBezTo>
                    <a:pt x="359" y="395"/>
                    <a:pt x="356" y="345"/>
                    <a:pt x="347" y="295"/>
                  </a:cubicBezTo>
                  <a:cubicBezTo>
                    <a:pt x="346" y="292"/>
                    <a:pt x="344" y="291"/>
                    <a:pt x="342" y="291"/>
                  </a:cubicBezTo>
                  <a:cubicBezTo>
                    <a:pt x="339" y="291"/>
                    <a:pt x="336" y="293"/>
                    <a:pt x="337" y="297"/>
                  </a:cubicBezTo>
                  <a:cubicBezTo>
                    <a:pt x="345" y="342"/>
                    <a:pt x="348" y="388"/>
                    <a:pt x="345" y="434"/>
                  </a:cubicBezTo>
                  <a:cubicBezTo>
                    <a:pt x="316" y="396"/>
                    <a:pt x="287" y="359"/>
                    <a:pt x="257" y="321"/>
                  </a:cubicBezTo>
                  <a:cubicBezTo>
                    <a:pt x="258" y="321"/>
                    <a:pt x="258" y="320"/>
                    <a:pt x="258" y="320"/>
                  </a:cubicBezTo>
                  <a:cubicBezTo>
                    <a:pt x="262" y="267"/>
                    <a:pt x="260" y="215"/>
                    <a:pt x="252" y="163"/>
                  </a:cubicBezTo>
                  <a:cubicBezTo>
                    <a:pt x="252" y="161"/>
                    <a:pt x="250" y="159"/>
                    <a:pt x="248" y="159"/>
                  </a:cubicBezTo>
                  <a:cubicBezTo>
                    <a:pt x="245" y="159"/>
                    <a:pt x="242" y="162"/>
                    <a:pt x="242" y="166"/>
                  </a:cubicBezTo>
                  <a:cubicBezTo>
                    <a:pt x="250" y="213"/>
                    <a:pt x="252" y="261"/>
                    <a:pt x="248" y="309"/>
                  </a:cubicBezTo>
                  <a:cubicBezTo>
                    <a:pt x="221" y="274"/>
                    <a:pt x="194" y="239"/>
                    <a:pt x="167" y="203"/>
                  </a:cubicBezTo>
                  <a:cubicBezTo>
                    <a:pt x="168" y="167"/>
                    <a:pt x="166" y="130"/>
                    <a:pt x="161" y="93"/>
                  </a:cubicBezTo>
                  <a:cubicBezTo>
                    <a:pt x="161" y="90"/>
                    <a:pt x="158" y="88"/>
                    <a:pt x="156" y="88"/>
                  </a:cubicBezTo>
                  <a:cubicBezTo>
                    <a:pt x="153" y="88"/>
                    <a:pt x="151" y="90"/>
                    <a:pt x="151" y="93"/>
                  </a:cubicBezTo>
                  <a:cubicBezTo>
                    <a:pt x="155" y="125"/>
                    <a:pt x="157" y="158"/>
                    <a:pt x="157" y="190"/>
                  </a:cubicBezTo>
                  <a:cubicBezTo>
                    <a:pt x="130" y="155"/>
                    <a:pt x="103" y="120"/>
                    <a:pt x="76" y="85"/>
                  </a:cubicBezTo>
                  <a:cubicBezTo>
                    <a:pt x="76" y="84"/>
                    <a:pt x="76" y="84"/>
                    <a:pt x="76" y="83"/>
                  </a:cubicBezTo>
                  <a:cubicBezTo>
                    <a:pt x="78" y="59"/>
                    <a:pt x="78" y="35"/>
                    <a:pt x="77" y="11"/>
                  </a:cubicBezTo>
                  <a:cubicBezTo>
                    <a:pt x="77" y="7"/>
                    <a:pt x="74" y="6"/>
                    <a:pt x="72" y="6"/>
                  </a:cubicBezTo>
                  <a:cubicBezTo>
                    <a:pt x="69" y="6"/>
                    <a:pt x="67" y="7"/>
                    <a:pt x="67" y="11"/>
                  </a:cubicBezTo>
                  <a:cubicBezTo>
                    <a:pt x="68" y="31"/>
                    <a:pt x="67" y="52"/>
                    <a:pt x="66" y="73"/>
                  </a:cubicBezTo>
                  <a:cubicBezTo>
                    <a:pt x="48" y="49"/>
                    <a:pt x="30" y="26"/>
                    <a:pt x="12" y="2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íş1ïḋê"/>
            <p:cNvSpPr/>
            <p:nvPr/>
          </p:nvSpPr>
          <p:spPr bwMode="auto">
            <a:xfrm>
              <a:off x="6329363" y="2614613"/>
              <a:ext cx="996950" cy="1957388"/>
            </a:xfrm>
            <a:custGeom>
              <a:avLst/>
              <a:gdLst>
                <a:gd name="T0" fmla="*/ 6 w 302"/>
                <a:gd name="T1" fmla="*/ 470 h 594"/>
                <a:gd name="T2" fmla="*/ 36 w 302"/>
                <a:gd name="T3" fmla="*/ 375 h 594"/>
                <a:gd name="T4" fmla="*/ 85 w 302"/>
                <a:gd name="T5" fmla="*/ 331 h 594"/>
                <a:gd name="T6" fmla="*/ 75 w 302"/>
                <a:gd name="T7" fmla="*/ 273 h 594"/>
                <a:gd name="T8" fmla="*/ 108 w 302"/>
                <a:gd name="T9" fmla="*/ 179 h 594"/>
                <a:gd name="T10" fmla="*/ 162 w 302"/>
                <a:gd name="T11" fmla="*/ 135 h 594"/>
                <a:gd name="T12" fmla="*/ 181 w 302"/>
                <a:gd name="T13" fmla="*/ 73 h 594"/>
                <a:gd name="T14" fmla="*/ 246 w 302"/>
                <a:gd name="T15" fmla="*/ 9 h 594"/>
                <a:gd name="T16" fmla="*/ 290 w 302"/>
                <a:gd name="T17" fmla="*/ 84 h 594"/>
                <a:gd name="T18" fmla="*/ 287 w 302"/>
                <a:gd name="T19" fmla="*/ 115 h 594"/>
                <a:gd name="T20" fmla="*/ 278 w 302"/>
                <a:gd name="T21" fmla="*/ 149 h 594"/>
                <a:gd name="T22" fmla="*/ 279 w 302"/>
                <a:gd name="T23" fmla="*/ 188 h 594"/>
                <a:gd name="T24" fmla="*/ 290 w 302"/>
                <a:gd name="T25" fmla="*/ 220 h 594"/>
                <a:gd name="T26" fmla="*/ 271 w 302"/>
                <a:gd name="T27" fmla="*/ 340 h 594"/>
                <a:gd name="T28" fmla="*/ 251 w 302"/>
                <a:gd name="T29" fmla="*/ 412 h 594"/>
                <a:gd name="T30" fmla="*/ 258 w 302"/>
                <a:gd name="T31" fmla="*/ 477 h 594"/>
                <a:gd name="T32" fmla="*/ 185 w 302"/>
                <a:gd name="T33" fmla="*/ 571 h 594"/>
                <a:gd name="T34" fmla="*/ 181 w 302"/>
                <a:gd name="T35" fmla="*/ 571 h 594"/>
                <a:gd name="T36" fmla="*/ 6 w 302"/>
                <a:gd name="T37" fmla="*/ 47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594">
                  <a:moveTo>
                    <a:pt x="6" y="470"/>
                  </a:moveTo>
                  <a:cubicBezTo>
                    <a:pt x="0" y="436"/>
                    <a:pt x="10" y="399"/>
                    <a:pt x="36" y="375"/>
                  </a:cubicBezTo>
                  <a:cubicBezTo>
                    <a:pt x="52" y="361"/>
                    <a:pt x="80" y="354"/>
                    <a:pt x="85" y="331"/>
                  </a:cubicBezTo>
                  <a:cubicBezTo>
                    <a:pt x="89" y="311"/>
                    <a:pt x="78" y="292"/>
                    <a:pt x="75" y="273"/>
                  </a:cubicBezTo>
                  <a:cubicBezTo>
                    <a:pt x="70" y="239"/>
                    <a:pt x="83" y="203"/>
                    <a:pt x="108" y="179"/>
                  </a:cubicBezTo>
                  <a:cubicBezTo>
                    <a:pt x="124" y="163"/>
                    <a:pt x="149" y="155"/>
                    <a:pt x="162" y="135"/>
                  </a:cubicBezTo>
                  <a:cubicBezTo>
                    <a:pt x="175" y="117"/>
                    <a:pt x="176" y="94"/>
                    <a:pt x="181" y="73"/>
                  </a:cubicBezTo>
                  <a:cubicBezTo>
                    <a:pt x="187" y="43"/>
                    <a:pt x="208" y="0"/>
                    <a:pt x="246" y="9"/>
                  </a:cubicBezTo>
                  <a:cubicBezTo>
                    <a:pt x="278" y="16"/>
                    <a:pt x="289" y="56"/>
                    <a:pt x="290" y="84"/>
                  </a:cubicBezTo>
                  <a:cubicBezTo>
                    <a:pt x="290" y="95"/>
                    <a:pt x="289" y="105"/>
                    <a:pt x="287" y="115"/>
                  </a:cubicBezTo>
                  <a:cubicBezTo>
                    <a:pt x="285" y="127"/>
                    <a:pt x="280" y="138"/>
                    <a:pt x="278" y="149"/>
                  </a:cubicBezTo>
                  <a:cubicBezTo>
                    <a:pt x="276" y="162"/>
                    <a:pt x="275" y="176"/>
                    <a:pt x="279" y="188"/>
                  </a:cubicBezTo>
                  <a:cubicBezTo>
                    <a:pt x="282" y="199"/>
                    <a:pt x="287" y="209"/>
                    <a:pt x="290" y="220"/>
                  </a:cubicBezTo>
                  <a:cubicBezTo>
                    <a:pt x="302" y="261"/>
                    <a:pt x="291" y="304"/>
                    <a:pt x="271" y="340"/>
                  </a:cubicBezTo>
                  <a:cubicBezTo>
                    <a:pt x="258" y="364"/>
                    <a:pt x="248" y="383"/>
                    <a:pt x="251" y="412"/>
                  </a:cubicBezTo>
                  <a:cubicBezTo>
                    <a:pt x="254" y="433"/>
                    <a:pt x="260" y="455"/>
                    <a:pt x="258" y="477"/>
                  </a:cubicBezTo>
                  <a:cubicBezTo>
                    <a:pt x="255" y="521"/>
                    <a:pt x="223" y="554"/>
                    <a:pt x="185" y="571"/>
                  </a:cubicBezTo>
                  <a:cubicBezTo>
                    <a:pt x="183" y="571"/>
                    <a:pt x="182" y="571"/>
                    <a:pt x="181" y="571"/>
                  </a:cubicBezTo>
                  <a:cubicBezTo>
                    <a:pt x="107" y="594"/>
                    <a:pt x="22" y="547"/>
                    <a:pt x="6" y="470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ïślïḋê"/>
            <p:cNvSpPr/>
            <p:nvPr/>
          </p:nvSpPr>
          <p:spPr bwMode="auto">
            <a:xfrm>
              <a:off x="6330633" y="2622550"/>
              <a:ext cx="993775" cy="1962150"/>
            </a:xfrm>
            <a:custGeom>
              <a:avLst/>
              <a:gdLst>
                <a:gd name="T0" fmla="*/ 5 w 301"/>
                <a:gd name="T1" fmla="*/ 471 h 595"/>
                <a:gd name="T2" fmla="*/ 36 w 301"/>
                <a:gd name="T3" fmla="*/ 376 h 595"/>
                <a:gd name="T4" fmla="*/ 85 w 301"/>
                <a:gd name="T5" fmla="*/ 332 h 595"/>
                <a:gd name="T6" fmla="*/ 75 w 301"/>
                <a:gd name="T7" fmla="*/ 273 h 595"/>
                <a:gd name="T8" fmla="*/ 107 w 301"/>
                <a:gd name="T9" fmla="*/ 180 h 595"/>
                <a:gd name="T10" fmla="*/ 162 w 301"/>
                <a:gd name="T11" fmla="*/ 136 h 595"/>
                <a:gd name="T12" fmla="*/ 180 w 301"/>
                <a:gd name="T13" fmla="*/ 74 h 595"/>
                <a:gd name="T14" fmla="*/ 245 w 301"/>
                <a:gd name="T15" fmla="*/ 9 h 595"/>
                <a:gd name="T16" fmla="*/ 289 w 301"/>
                <a:gd name="T17" fmla="*/ 85 h 595"/>
                <a:gd name="T18" fmla="*/ 286 w 301"/>
                <a:gd name="T19" fmla="*/ 116 h 595"/>
                <a:gd name="T20" fmla="*/ 277 w 301"/>
                <a:gd name="T21" fmla="*/ 150 h 595"/>
                <a:gd name="T22" fmla="*/ 279 w 301"/>
                <a:gd name="T23" fmla="*/ 189 h 595"/>
                <a:gd name="T24" fmla="*/ 290 w 301"/>
                <a:gd name="T25" fmla="*/ 221 h 595"/>
                <a:gd name="T26" fmla="*/ 271 w 301"/>
                <a:gd name="T27" fmla="*/ 341 h 595"/>
                <a:gd name="T28" fmla="*/ 251 w 301"/>
                <a:gd name="T29" fmla="*/ 412 h 595"/>
                <a:gd name="T30" fmla="*/ 258 w 301"/>
                <a:gd name="T31" fmla="*/ 478 h 595"/>
                <a:gd name="T32" fmla="*/ 184 w 301"/>
                <a:gd name="T33" fmla="*/ 572 h 595"/>
                <a:gd name="T34" fmla="*/ 181 w 301"/>
                <a:gd name="T35" fmla="*/ 572 h 595"/>
                <a:gd name="T36" fmla="*/ 5 w 301"/>
                <a:gd name="T37" fmla="*/ 47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595">
                  <a:moveTo>
                    <a:pt x="5" y="471"/>
                  </a:moveTo>
                  <a:cubicBezTo>
                    <a:pt x="0" y="436"/>
                    <a:pt x="10" y="400"/>
                    <a:pt x="36" y="376"/>
                  </a:cubicBezTo>
                  <a:cubicBezTo>
                    <a:pt x="52" y="362"/>
                    <a:pt x="80" y="355"/>
                    <a:pt x="85" y="332"/>
                  </a:cubicBezTo>
                  <a:cubicBezTo>
                    <a:pt x="89" y="312"/>
                    <a:pt x="77" y="292"/>
                    <a:pt x="75" y="273"/>
                  </a:cubicBezTo>
                  <a:cubicBezTo>
                    <a:pt x="70" y="239"/>
                    <a:pt x="82" y="203"/>
                    <a:pt x="107" y="180"/>
                  </a:cubicBezTo>
                  <a:cubicBezTo>
                    <a:pt x="124" y="164"/>
                    <a:pt x="148" y="156"/>
                    <a:pt x="162" y="136"/>
                  </a:cubicBezTo>
                  <a:cubicBezTo>
                    <a:pt x="174" y="118"/>
                    <a:pt x="176" y="95"/>
                    <a:pt x="180" y="74"/>
                  </a:cubicBezTo>
                  <a:cubicBezTo>
                    <a:pt x="186" y="44"/>
                    <a:pt x="207" y="0"/>
                    <a:pt x="245" y="9"/>
                  </a:cubicBezTo>
                  <a:cubicBezTo>
                    <a:pt x="278" y="17"/>
                    <a:pt x="289" y="56"/>
                    <a:pt x="289" y="85"/>
                  </a:cubicBezTo>
                  <a:cubicBezTo>
                    <a:pt x="289" y="95"/>
                    <a:pt x="288" y="106"/>
                    <a:pt x="286" y="116"/>
                  </a:cubicBezTo>
                  <a:cubicBezTo>
                    <a:pt x="284" y="127"/>
                    <a:pt x="279" y="138"/>
                    <a:pt x="277" y="150"/>
                  </a:cubicBezTo>
                  <a:cubicBezTo>
                    <a:pt x="276" y="162"/>
                    <a:pt x="275" y="177"/>
                    <a:pt x="279" y="189"/>
                  </a:cubicBezTo>
                  <a:cubicBezTo>
                    <a:pt x="282" y="200"/>
                    <a:pt x="287" y="210"/>
                    <a:pt x="290" y="221"/>
                  </a:cubicBezTo>
                  <a:cubicBezTo>
                    <a:pt x="301" y="261"/>
                    <a:pt x="290" y="305"/>
                    <a:pt x="271" y="341"/>
                  </a:cubicBezTo>
                  <a:cubicBezTo>
                    <a:pt x="258" y="365"/>
                    <a:pt x="248" y="384"/>
                    <a:pt x="251" y="412"/>
                  </a:cubicBezTo>
                  <a:cubicBezTo>
                    <a:pt x="253" y="434"/>
                    <a:pt x="259" y="456"/>
                    <a:pt x="258" y="478"/>
                  </a:cubicBezTo>
                  <a:cubicBezTo>
                    <a:pt x="254" y="521"/>
                    <a:pt x="223" y="555"/>
                    <a:pt x="184" y="572"/>
                  </a:cubicBezTo>
                  <a:cubicBezTo>
                    <a:pt x="183" y="572"/>
                    <a:pt x="182" y="572"/>
                    <a:pt x="181" y="572"/>
                  </a:cubicBezTo>
                  <a:cubicBezTo>
                    <a:pt x="107" y="595"/>
                    <a:pt x="21" y="548"/>
                    <a:pt x="5" y="471"/>
                  </a:cubicBezTo>
                </a:path>
              </a:pathLst>
            </a:custGeom>
            <a:solidFill>
              <a:srgbClr val="E08C08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śļïḋê"/>
            <p:cNvSpPr/>
            <p:nvPr/>
          </p:nvSpPr>
          <p:spPr bwMode="auto">
            <a:xfrm>
              <a:off x="6619875" y="2798763"/>
              <a:ext cx="538163" cy="1127125"/>
            </a:xfrm>
            <a:custGeom>
              <a:avLst/>
              <a:gdLst>
                <a:gd name="T0" fmla="*/ 5 w 163"/>
                <a:gd name="T1" fmla="*/ 317 h 342"/>
                <a:gd name="T2" fmla="*/ 1 w 163"/>
                <a:gd name="T3" fmla="*/ 322 h 342"/>
                <a:gd name="T4" fmla="*/ 6 w 163"/>
                <a:gd name="T5" fmla="*/ 342 h 342"/>
                <a:gd name="T6" fmla="*/ 12 w 163"/>
                <a:gd name="T7" fmla="*/ 334 h 342"/>
                <a:gd name="T8" fmla="*/ 9 w 163"/>
                <a:gd name="T9" fmla="*/ 320 h 342"/>
                <a:gd name="T10" fmla="*/ 5 w 163"/>
                <a:gd name="T11" fmla="*/ 317 h 342"/>
                <a:gd name="T12" fmla="*/ 33 w 163"/>
                <a:gd name="T13" fmla="*/ 191 h 342"/>
                <a:gd name="T14" fmla="*/ 29 w 163"/>
                <a:gd name="T15" fmla="*/ 196 h 342"/>
                <a:gd name="T16" fmla="*/ 64 w 163"/>
                <a:gd name="T17" fmla="*/ 292 h 342"/>
                <a:gd name="T18" fmla="*/ 69 w 163"/>
                <a:gd name="T19" fmla="*/ 284 h 342"/>
                <a:gd name="T20" fmla="*/ 37 w 163"/>
                <a:gd name="T21" fmla="*/ 195 h 342"/>
                <a:gd name="T22" fmla="*/ 33 w 163"/>
                <a:gd name="T23" fmla="*/ 191 h 342"/>
                <a:gd name="T24" fmla="*/ 78 w 163"/>
                <a:gd name="T25" fmla="*/ 110 h 342"/>
                <a:gd name="T26" fmla="*/ 73 w 163"/>
                <a:gd name="T27" fmla="*/ 116 h 342"/>
                <a:gd name="T28" fmla="*/ 81 w 163"/>
                <a:gd name="T29" fmla="*/ 141 h 342"/>
                <a:gd name="T30" fmla="*/ 87 w 163"/>
                <a:gd name="T31" fmla="*/ 133 h 342"/>
                <a:gd name="T32" fmla="*/ 81 w 163"/>
                <a:gd name="T33" fmla="*/ 113 h 342"/>
                <a:gd name="T34" fmla="*/ 78 w 163"/>
                <a:gd name="T35" fmla="*/ 110 h 342"/>
                <a:gd name="T36" fmla="*/ 158 w 163"/>
                <a:gd name="T37" fmla="*/ 0 h 342"/>
                <a:gd name="T38" fmla="*/ 154 w 163"/>
                <a:gd name="T39" fmla="*/ 3 h 342"/>
                <a:gd name="T40" fmla="*/ 136 w 163"/>
                <a:gd name="T41" fmla="*/ 72 h 342"/>
                <a:gd name="T42" fmla="*/ 117 w 163"/>
                <a:gd name="T43" fmla="*/ 26 h 342"/>
                <a:gd name="T44" fmla="*/ 113 w 163"/>
                <a:gd name="T45" fmla="*/ 24 h 342"/>
                <a:gd name="T46" fmla="*/ 109 w 163"/>
                <a:gd name="T47" fmla="*/ 29 h 342"/>
                <a:gd name="T48" fmla="*/ 132 w 163"/>
                <a:gd name="T49" fmla="*/ 82 h 342"/>
                <a:gd name="T50" fmla="*/ 133 w 163"/>
                <a:gd name="T51" fmla="*/ 83 h 342"/>
                <a:gd name="T52" fmla="*/ 129 w 163"/>
                <a:gd name="T53" fmla="*/ 101 h 342"/>
                <a:gd name="T54" fmla="*/ 140 w 163"/>
                <a:gd name="T55" fmla="*/ 93 h 342"/>
                <a:gd name="T56" fmla="*/ 162 w 163"/>
                <a:gd name="T57" fmla="*/ 4 h 342"/>
                <a:gd name="T58" fmla="*/ 158 w 163"/>
                <a:gd name="T5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" h="342">
                  <a:moveTo>
                    <a:pt x="5" y="317"/>
                  </a:moveTo>
                  <a:cubicBezTo>
                    <a:pt x="2" y="317"/>
                    <a:pt x="0" y="319"/>
                    <a:pt x="1" y="322"/>
                  </a:cubicBezTo>
                  <a:cubicBezTo>
                    <a:pt x="2" y="328"/>
                    <a:pt x="4" y="335"/>
                    <a:pt x="6" y="342"/>
                  </a:cubicBezTo>
                  <a:cubicBezTo>
                    <a:pt x="8" y="339"/>
                    <a:pt x="10" y="336"/>
                    <a:pt x="12" y="334"/>
                  </a:cubicBezTo>
                  <a:cubicBezTo>
                    <a:pt x="11" y="329"/>
                    <a:pt x="10" y="325"/>
                    <a:pt x="9" y="320"/>
                  </a:cubicBezTo>
                  <a:cubicBezTo>
                    <a:pt x="8" y="318"/>
                    <a:pt x="7" y="317"/>
                    <a:pt x="5" y="317"/>
                  </a:cubicBezTo>
                  <a:moveTo>
                    <a:pt x="33" y="191"/>
                  </a:moveTo>
                  <a:cubicBezTo>
                    <a:pt x="30" y="191"/>
                    <a:pt x="28" y="193"/>
                    <a:pt x="29" y="196"/>
                  </a:cubicBezTo>
                  <a:cubicBezTo>
                    <a:pt x="37" y="229"/>
                    <a:pt x="49" y="262"/>
                    <a:pt x="64" y="292"/>
                  </a:cubicBezTo>
                  <a:cubicBezTo>
                    <a:pt x="66" y="290"/>
                    <a:pt x="68" y="287"/>
                    <a:pt x="69" y="284"/>
                  </a:cubicBezTo>
                  <a:cubicBezTo>
                    <a:pt x="56" y="255"/>
                    <a:pt x="45" y="226"/>
                    <a:pt x="37" y="195"/>
                  </a:cubicBezTo>
                  <a:cubicBezTo>
                    <a:pt x="37" y="192"/>
                    <a:pt x="35" y="191"/>
                    <a:pt x="33" y="191"/>
                  </a:cubicBezTo>
                  <a:moveTo>
                    <a:pt x="78" y="110"/>
                  </a:moveTo>
                  <a:cubicBezTo>
                    <a:pt x="75" y="110"/>
                    <a:pt x="72" y="113"/>
                    <a:pt x="73" y="116"/>
                  </a:cubicBezTo>
                  <a:cubicBezTo>
                    <a:pt x="76" y="124"/>
                    <a:pt x="78" y="133"/>
                    <a:pt x="81" y="141"/>
                  </a:cubicBezTo>
                  <a:cubicBezTo>
                    <a:pt x="83" y="138"/>
                    <a:pt x="85" y="135"/>
                    <a:pt x="87" y="133"/>
                  </a:cubicBezTo>
                  <a:cubicBezTo>
                    <a:pt x="85" y="126"/>
                    <a:pt x="83" y="120"/>
                    <a:pt x="81" y="113"/>
                  </a:cubicBezTo>
                  <a:cubicBezTo>
                    <a:pt x="80" y="111"/>
                    <a:pt x="79" y="110"/>
                    <a:pt x="78" y="110"/>
                  </a:cubicBezTo>
                  <a:moveTo>
                    <a:pt x="158" y="0"/>
                  </a:moveTo>
                  <a:cubicBezTo>
                    <a:pt x="157" y="0"/>
                    <a:pt x="155" y="1"/>
                    <a:pt x="154" y="3"/>
                  </a:cubicBezTo>
                  <a:cubicBezTo>
                    <a:pt x="148" y="26"/>
                    <a:pt x="142" y="49"/>
                    <a:pt x="136" y="72"/>
                  </a:cubicBezTo>
                  <a:cubicBezTo>
                    <a:pt x="129" y="57"/>
                    <a:pt x="123" y="42"/>
                    <a:pt x="117" y="26"/>
                  </a:cubicBezTo>
                  <a:cubicBezTo>
                    <a:pt x="116" y="25"/>
                    <a:pt x="115" y="24"/>
                    <a:pt x="113" y="24"/>
                  </a:cubicBezTo>
                  <a:cubicBezTo>
                    <a:pt x="111" y="24"/>
                    <a:pt x="108" y="26"/>
                    <a:pt x="109" y="29"/>
                  </a:cubicBezTo>
                  <a:cubicBezTo>
                    <a:pt x="116" y="47"/>
                    <a:pt x="124" y="65"/>
                    <a:pt x="132" y="82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2" y="89"/>
                    <a:pt x="130" y="95"/>
                    <a:pt x="129" y="101"/>
                  </a:cubicBezTo>
                  <a:cubicBezTo>
                    <a:pt x="133" y="99"/>
                    <a:pt x="136" y="96"/>
                    <a:pt x="140" y="93"/>
                  </a:cubicBezTo>
                  <a:cubicBezTo>
                    <a:pt x="147" y="63"/>
                    <a:pt x="155" y="33"/>
                    <a:pt x="162" y="4"/>
                  </a:cubicBezTo>
                  <a:cubicBezTo>
                    <a:pt x="163" y="1"/>
                    <a:pt x="161" y="0"/>
                    <a:pt x="158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íṡḷîḑê"/>
            <p:cNvSpPr/>
            <p:nvPr/>
          </p:nvSpPr>
          <p:spPr bwMode="auto">
            <a:xfrm>
              <a:off x="6640513" y="3000376"/>
              <a:ext cx="609600" cy="1028700"/>
            </a:xfrm>
            <a:custGeom>
              <a:avLst/>
              <a:gdLst>
                <a:gd name="T0" fmla="*/ 6 w 185"/>
                <a:gd name="T1" fmla="*/ 273 h 312"/>
                <a:gd name="T2" fmla="*/ 0 w 185"/>
                <a:gd name="T3" fmla="*/ 281 h 312"/>
                <a:gd name="T4" fmla="*/ 10 w 185"/>
                <a:gd name="T5" fmla="*/ 312 h 312"/>
                <a:gd name="T6" fmla="*/ 18 w 185"/>
                <a:gd name="T7" fmla="*/ 310 h 312"/>
                <a:gd name="T8" fmla="*/ 6 w 185"/>
                <a:gd name="T9" fmla="*/ 273 h 312"/>
                <a:gd name="T10" fmla="*/ 179 w 185"/>
                <a:gd name="T11" fmla="*/ 113 h 312"/>
                <a:gd name="T12" fmla="*/ 176 w 185"/>
                <a:gd name="T13" fmla="*/ 115 h 312"/>
                <a:gd name="T14" fmla="*/ 154 w 185"/>
                <a:gd name="T15" fmla="*/ 137 h 312"/>
                <a:gd name="T16" fmla="*/ 179 w 185"/>
                <a:gd name="T17" fmla="*/ 124 h 312"/>
                <a:gd name="T18" fmla="*/ 182 w 185"/>
                <a:gd name="T19" fmla="*/ 120 h 312"/>
                <a:gd name="T20" fmla="*/ 179 w 185"/>
                <a:gd name="T21" fmla="*/ 113 h 312"/>
                <a:gd name="T22" fmla="*/ 172 w 185"/>
                <a:gd name="T23" fmla="*/ 0 h 312"/>
                <a:gd name="T24" fmla="*/ 169 w 185"/>
                <a:gd name="T25" fmla="*/ 1 h 312"/>
                <a:gd name="T26" fmla="*/ 132 w 185"/>
                <a:gd name="T27" fmla="*/ 38 h 312"/>
                <a:gd name="T28" fmla="*/ 134 w 185"/>
                <a:gd name="T29" fmla="*/ 32 h 312"/>
                <a:gd name="T30" fmla="*/ 123 w 185"/>
                <a:gd name="T31" fmla="*/ 40 h 312"/>
                <a:gd name="T32" fmla="*/ 101 w 185"/>
                <a:gd name="T33" fmla="*/ 125 h 312"/>
                <a:gd name="T34" fmla="*/ 81 w 185"/>
                <a:gd name="T35" fmla="*/ 72 h 312"/>
                <a:gd name="T36" fmla="*/ 75 w 185"/>
                <a:gd name="T37" fmla="*/ 80 h 312"/>
                <a:gd name="T38" fmla="*/ 98 w 185"/>
                <a:gd name="T39" fmla="*/ 138 h 312"/>
                <a:gd name="T40" fmla="*/ 72 w 185"/>
                <a:gd name="T41" fmla="*/ 240 h 312"/>
                <a:gd name="T42" fmla="*/ 63 w 185"/>
                <a:gd name="T43" fmla="*/ 223 h 312"/>
                <a:gd name="T44" fmla="*/ 58 w 185"/>
                <a:gd name="T45" fmla="*/ 231 h 312"/>
                <a:gd name="T46" fmla="*/ 68 w 185"/>
                <a:gd name="T47" fmla="*/ 251 h 312"/>
                <a:gd name="T48" fmla="*/ 69 w 185"/>
                <a:gd name="T49" fmla="*/ 252 h 312"/>
                <a:gd name="T50" fmla="*/ 55 w 185"/>
                <a:gd name="T51" fmla="*/ 304 h 312"/>
                <a:gd name="T52" fmla="*/ 64 w 185"/>
                <a:gd name="T53" fmla="*/ 300 h 312"/>
                <a:gd name="T54" fmla="*/ 91 w 185"/>
                <a:gd name="T55" fmla="*/ 197 h 312"/>
                <a:gd name="T56" fmla="*/ 111 w 185"/>
                <a:gd name="T57" fmla="*/ 183 h 312"/>
                <a:gd name="T58" fmla="*/ 128 w 185"/>
                <a:gd name="T59" fmla="*/ 160 h 312"/>
                <a:gd name="T60" fmla="*/ 94 w 185"/>
                <a:gd name="T61" fmla="*/ 185 h 312"/>
                <a:gd name="T62" fmla="*/ 106 w 185"/>
                <a:gd name="T63" fmla="*/ 138 h 312"/>
                <a:gd name="T64" fmla="*/ 106 w 185"/>
                <a:gd name="T65" fmla="*/ 138 h 312"/>
                <a:gd name="T66" fmla="*/ 128 w 185"/>
                <a:gd name="T67" fmla="*/ 54 h 312"/>
                <a:gd name="T68" fmla="*/ 174 w 185"/>
                <a:gd name="T69" fmla="*/ 7 h 312"/>
                <a:gd name="T70" fmla="*/ 172 w 185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312">
                  <a:moveTo>
                    <a:pt x="6" y="273"/>
                  </a:moveTo>
                  <a:cubicBezTo>
                    <a:pt x="4" y="275"/>
                    <a:pt x="2" y="278"/>
                    <a:pt x="0" y="281"/>
                  </a:cubicBezTo>
                  <a:cubicBezTo>
                    <a:pt x="3" y="292"/>
                    <a:pt x="6" y="302"/>
                    <a:pt x="10" y="312"/>
                  </a:cubicBezTo>
                  <a:cubicBezTo>
                    <a:pt x="12" y="311"/>
                    <a:pt x="15" y="311"/>
                    <a:pt x="18" y="310"/>
                  </a:cubicBezTo>
                  <a:cubicBezTo>
                    <a:pt x="13" y="298"/>
                    <a:pt x="9" y="285"/>
                    <a:pt x="6" y="273"/>
                  </a:cubicBezTo>
                  <a:moveTo>
                    <a:pt x="179" y="113"/>
                  </a:moveTo>
                  <a:cubicBezTo>
                    <a:pt x="178" y="113"/>
                    <a:pt x="177" y="114"/>
                    <a:pt x="176" y="115"/>
                  </a:cubicBezTo>
                  <a:cubicBezTo>
                    <a:pt x="169" y="122"/>
                    <a:pt x="161" y="130"/>
                    <a:pt x="154" y="137"/>
                  </a:cubicBezTo>
                  <a:cubicBezTo>
                    <a:pt x="162" y="132"/>
                    <a:pt x="170" y="127"/>
                    <a:pt x="179" y="124"/>
                  </a:cubicBezTo>
                  <a:cubicBezTo>
                    <a:pt x="180" y="122"/>
                    <a:pt x="181" y="121"/>
                    <a:pt x="182" y="120"/>
                  </a:cubicBezTo>
                  <a:cubicBezTo>
                    <a:pt x="185" y="117"/>
                    <a:pt x="182" y="113"/>
                    <a:pt x="179" y="113"/>
                  </a:cubicBezTo>
                  <a:moveTo>
                    <a:pt x="172" y="0"/>
                  </a:moveTo>
                  <a:cubicBezTo>
                    <a:pt x="171" y="0"/>
                    <a:pt x="170" y="0"/>
                    <a:pt x="169" y="1"/>
                  </a:cubicBezTo>
                  <a:cubicBezTo>
                    <a:pt x="156" y="13"/>
                    <a:pt x="144" y="25"/>
                    <a:pt x="132" y="38"/>
                  </a:cubicBezTo>
                  <a:cubicBezTo>
                    <a:pt x="132" y="36"/>
                    <a:pt x="133" y="34"/>
                    <a:pt x="134" y="32"/>
                  </a:cubicBezTo>
                  <a:cubicBezTo>
                    <a:pt x="130" y="35"/>
                    <a:pt x="127" y="38"/>
                    <a:pt x="123" y="40"/>
                  </a:cubicBezTo>
                  <a:cubicBezTo>
                    <a:pt x="116" y="68"/>
                    <a:pt x="109" y="97"/>
                    <a:pt x="101" y="125"/>
                  </a:cubicBezTo>
                  <a:cubicBezTo>
                    <a:pt x="94" y="108"/>
                    <a:pt x="87" y="90"/>
                    <a:pt x="81" y="72"/>
                  </a:cubicBezTo>
                  <a:cubicBezTo>
                    <a:pt x="79" y="74"/>
                    <a:pt x="77" y="77"/>
                    <a:pt x="75" y="80"/>
                  </a:cubicBezTo>
                  <a:cubicBezTo>
                    <a:pt x="81" y="99"/>
                    <a:pt x="89" y="119"/>
                    <a:pt x="98" y="138"/>
                  </a:cubicBezTo>
                  <a:cubicBezTo>
                    <a:pt x="89" y="172"/>
                    <a:pt x="80" y="206"/>
                    <a:pt x="72" y="240"/>
                  </a:cubicBezTo>
                  <a:cubicBezTo>
                    <a:pt x="69" y="235"/>
                    <a:pt x="66" y="229"/>
                    <a:pt x="63" y="223"/>
                  </a:cubicBezTo>
                  <a:cubicBezTo>
                    <a:pt x="62" y="226"/>
                    <a:pt x="60" y="229"/>
                    <a:pt x="58" y="231"/>
                  </a:cubicBezTo>
                  <a:cubicBezTo>
                    <a:pt x="61" y="238"/>
                    <a:pt x="64" y="245"/>
                    <a:pt x="68" y="251"/>
                  </a:cubicBezTo>
                  <a:cubicBezTo>
                    <a:pt x="68" y="251"/>
                    <a:pt x="68" y="252"/>
                    <a:pt x="69" y="252"/>
                  </a:cubicBezTo>
                  <a:cubicBezTo>
                    <a:pt x="64" y="269"/>
                    <a:pt x="60" y="287"/>
                    <a:pt x="55" y="304"/>
                  </a:cubicBezTo>
                  <a:cubicBezTo>
                    <a:pt x="58" y="303"/>
                    <a:pt x="61" y="302"/>
                    <a:pt x="64" y="300"/>
                  </a:cubicBezTo>
                  <a:cubicBezTo>
                    <a:pt x="73" y="266"/>
                    <a:pt x="82" y="232"/>
                    <a:pt x="91" y="197"/>
                  </a:cubicBezTo>
                  <a:cubicBezTo>
                    <a:pt x="98" y="193"/>
                    <a:pt x="105" y="188"/>
                    <a:pt x="111" y="183"/>
                  </a:cubicBezTo>
                  <a:cubicBezTo>
                    <a:pt x="116" y="175"/>
                    <a:pt x="121" y="167"/>
                    <a:pt x="128" y="160"/>
                  </a:cubicBezTo>
                  <a:cubicBezTo>
                    <a:pt x="117" y="169"/>
                    <a:pt x="106" y="177"/>
                    <a:pt x="94" y="185"/>
                  </a:cubicBezTo>
                  <a:cubicBezTo>
                    <a:pt x="98" y="170"/>
                    <a:pt x="102" y="154"/>
                    <a:pt x="106" y="138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14" y="110"/>
                    <a:pt x="121" y="82"/>
                    <a:pt x="128" y="54"/>
                  </a:cubicBezTo>
                  <a:cubicBezTo>
                    <a:pt x="143" y="38"/>
                    <a:pt x="158" y="22"/>
                    <a:pt x="174" y="7"/>
                  </a:cubicBezTo>
                  <a:cubicBezTo>
                    <a:pt x="177" y="5"/>
                    <a:pt x="175" y="0"/>
                    <a:pt x="172" y="0"/>
                  </a:cubicBezTo>
                </a:path>
              </a:pathLst>
            </a:custGeom>
            <a:solidFill>
              <a:srgbClr val="C6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îṣ1iḍé"/>
            <p:cNvSpPr/>
            <p:nvPr/>
          </p:nvSpPr>
          <p:spPr bwMode="auto">
            <a:xfrm>
              <a:off x="6313488" y="2881313"/>
              <a:ext cx="1844675" cy="2143125"/>
            </a:xfrm>
            <a:custGeom>
              <a:avLst/>
              <a:gdLst>
                <a:gd name="T0" fmla="*/ 20 w 559"/>
                <a:gd name="T1" fmla="*/ 444 h 650"/>
                <a:gd name="T2" fmla="*/ 102 w 559"/>
                <a:gd name="T3" fmla="*/ 350 h 650"/>
                <a:gd name="T4" fmla="*/ 180 w 559"/>
                <a:gd name="T5" fmla="*/ 323 h 650"/>
                <a:gd name="T6" fmla="*/ 197 w 559"/>
                <a:gd name="T7" fmla="*/ 250 h 650"/>
                <a:gd name="T8" fmla="*/ 281 w 559"/>
                <a:gd name="T9" fmla="*/ 158 h 650"/>
                <a:gd name="T10" fmla="*/ 366 w 559"/>
                <a:gd name="T11" fmla="*/ 135 h 650"/>
                <a:gd name="T12" fmla="*/ 418 w 559"/>
                <a:gd name="T13" fmla="*/ 72 h 650"/>
                <a:gd name="T14" fmla="*/ 525 w 559"/>
                <a:gd name="T15" fmla="*/ 30 h 650"/>
                <a:gd name="T16" fmla="*/ 538 w 559"/>
                <a:gd name="T17" fmla="*/ 139 h 650"/>
                <a:gd name="T18" fmla="*/ 520 w 559"/>
                <a:gd name="T19" fmla="*/ 173 h 650"/>
                <a:gd name="T20" fmla="*/ 493 w 559"/>
                <a:gd name="T21" fmla="*/ 208 h 650"/>
                <a:gd name="T22" fmla="*/ 475 w 559"/>
                <a:gd name="T23" fmla="*/ 254 h 650"/>
                <a:gd name="T24" fmla="*/ 472 w 559"/>
                <a:gd name="T25" fmla="*/ 297 h 650"/>
                <a:gd name="T26" fmla="*/ 391 w 559"/>
                <a:gd name="T27" fmla="*/ 425 h 650"/>
                <a:gd name="T28" fmla="*/ 332 w 559"/>
                <a:gd name="T29" fmla="*/ 498 h 650"/>
                <a:gd name="T30" fmla="*/ 308 w 559"/>
                <a:gd name="T31" fmla="*/ 577 h 650"/>
                <a:gd name="T32" fmla="*/ 176 w 559"/>
                <a:gd name="T33" fmla="*/ 650 h 650"/>
                <a:gd name="T34" fmla="*/ 173 w 559"/>
                <a:gd name="T35" fmla="*/ 648 h 650"/>
                <a:gd name="T36" fmla="*/ 20 w 559"/>
                <a:gd name="T37" fmla="*/ 44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650">
                  <a:moveTo>
                    <a:pt x="20" y="444"/>
                  </a:moveTo>
                  <a:cubicBezTo>
                    <a:pt x="30" y="402"/>
                    <a:pt x="60" y="365"/>
                    <a:pt x="102" y="350"/>
                  </a:cubicBezTo>
                  <a:cubicBezTo>
                    <a:pt x="127" y="341"/>
                    <a:pt x="163" y="347"/>
                    <a:pt x="180" y="323"/>
                  </a:cubicBezTo>
                  <a:cubicBezTo>
                    <a:pt x="195" y="302"/>
                    <a:pt x="191" y="274"/>
                    <a:pt x="197" y="250"/>
                  </a:cubicBezTo>
                  <a:cubicBezTo>
                    <a:pt x="208" y="209"/>
                    <a:pt x="241" y="173"/>
                    <a:pt x="281" y="158"/>
                  </a:cubicBezTo>
                  <a:cubicBezTo>
                    <a:pt x="309" y="148"/>
                    <a:pt x="341" y="151"/>
                    <a:pt x="366" y="135"/>
                  </a:cubicBezTo>
                  <a:cubicBezTo>
                    <a:pt x="389" y="120"/>
                    <a:pt x="403" y="94"/>
                    <a:pt x="418" y="72"/>
                  </a:cubicBezTo>
                  <a:cubicBezTo>
                    <a:pt x="440" y="40"/>
                    <a:pt x="486" y="0"/>
                    <a:pt x="525" y="30"/>
                  </a:cubicBezTo>
                  <a:cubicBezTo>
                    <a:pt x="559" y="54"/>
                    <a:pt x="552" y="106"/>
                    <a:pt x="538" y="139"/>
                  </a:cubicBezTo>
                  <a:cubicBezTo>
                    <a:pt x="533" y="151"/>
                    <a:pt x="527" y="162"/>
                    <a:pt x="520" y="173"/>
                  </a:cubicBezTo>
                  <a:cubicBezTo>
                    <a:pt x="512" y="185"/>
                    <a:pt x="500" y="196"/>
                    <a:pt x="493" y="208"/>
                  </a:cubicBezTo>
                  <a:cubicBezTo>
                    <a:pt x="485" y="222"/>
                    <a:pt x="477" y="238"/>
                    <a:pt x="475" y="254"/>
                  </a:cubicBezTo>
                  <a:cubicBezTo>
                    <a:pt x="473" y="268"/>
                    <a:pt x="474" y="282"/>
                    <a:pt x="472" y="297"/>
                  </a:cubicBezTo>
                  <a:cubicBezTo>
                    <a:pt x="465" y="349"/>
                    <a:pt x="431" y="393"/>
                    <a:pt x="391" y="425"/>
                  </a:cubicBezTo>
                  <a:cubicBezTo>
                    <a:pt x="364" y="446"/>
                    <a:pt x="343" y="464"/>
                    <a:pt x="332" y="498"/>
                  </a:cubicBezTo>
                  <a:cubicBezTo>
                    <a:pt x="324" y="525"/>
                    <a:pt x="321" y="552"/>
                    <a:pt x="308" y="577"/>
                  </a:cubicBezTo>
                  <a:cubicBezTo>
                    <a:pt x="283" y="626"/>
                    <a:pt x="229" y="649"/>
                    <a:pt x="176" y="650"/>
                  </a:cubicBezTo>
                  <a:cubicBezTo>
                    <a:pt x="175" y="650"/>
                    <a:pt x="174" y="649"/>
                    <a:pt x="173" y="648"/>
                  </a:cubicBezTo>
                  <a:cubicBezTo>
                    <a:pt x="76" y="638"/>
                    <a:pt x="0" y="542"/>
                    <a:pt x="20" y="44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işḻïḑe"/>
            <p:cNvSpPr/>
            <p:nvPr/>
          </p:nvSpPr>
          <p:spPr bwMode="auto">
            <a:xfrm>
              <a:off x="6472238" y="4905376"/>
              <a:ext cx="161925" cy="190500"/>
            </a:xfrm>
            <a:custGeom>
              <a:avLst/>
              <a:gdLst>
                <a:gd name="T0" fmla="*/ 40 w 49"/>
                <a:gd name="T1" fmla="*/ 0 h 58"/>
                <a:gd name="T2" fmla="*/ 3 w 49"/>
                <a:gd name="T3" fmla="*/ 49 h 58"/>
                <a:gd name="T4" fmla="*/ 7 w 49"/>
                <a:gd name="T5" fmla="*/ 58 h 58"/>
                <a:gd name="T6" fmla="*/ 10 w 49"/>
                <a:gd name="T7" fmla="*/ 56 h 58"/>
                <a:gd name="T8" fmla="*/ 49 w 49"/>
                <a:gd name="T9" fmla="*/ 6 h 58"/>
                <a:gd name="T10" fmla="*/ 40 w 4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40" y="0"/>
                  </a:moveTo>
                  <a:cubicBezTo>
                    <a:pt x="28" y="17"/>
                    <a:pt x="15" y="33"/>
                    <a:pt x="3" y="49"/>
                  </a:cubicBezTo>
                  <a:cubicBezTo>
                    <a:pt x="0" y="53"/>
                    <a:pt x="3" y="58"/>
                    <a:pt x="7" y="58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23" y="40"/>
                    <a:pt x="36" y="23"/>
                    <a:pt x="49" y="6"/>
                  </a:cubicBezTo>
                  <a:cubicBezTo>
                    <a:pt x="46" y="4"/>
                    <a:pt x="43" y="3"/>
                    <a:pt x="40" y="0"/>
                  </a:cubicBezTo>
                </a:path>
              </a:pathLst>
            </a:custGeom>
            <a:solidFill>
              <a:srgbClr val="DB9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ślíḋe"/>
            <p:cNvSpPr/>
            <p:nvPr/>
          </p:nvSpPr>
          <p:spPr bwMode="auto">
            <a:xfrm>
              <a:off x="6604000" y="3159126"/>
              <a:ext cx="1385888" cy="1765300"/>
            </a:xfrm>
            <a:custGeom>
              <a:avLst/>
              <a:gdLst>
                <a:gd name="T0" fmla="*/ 412 w 420"/>
                <a:gd name="T1" fmla="*/ 0 h 536"/>
                <a:gd name="T2" fmla="*/ 408 w 420"/>
                <a:gd name="T3" fmla="*/ 2 h 536"/>
                <a:gd name="T4" fmla="*/ 354 w 420"/>
                <a:gd name="T5" fmla="*/ 73 h 536"/>
                <a:gd name="T6" fmla="*/ 353 w 420"/>
                <a:gd name="T7" fmla="*/ 11 h 536"/>
                <a:gd name="T8" fmla="*/ 348 w 420"/>
                <a:gd name="T9" fmla="*/ 6 h 536"/>
                <a:gd name="T10" fmla="*/ 343 w 420"/>
                <a:gd name="T11" fmla="*/ 11 h 536"/>
                <a:gd name="T12" fmla="*/ 344 w 420"/>
                <a:gd name="T13" fmla="*/ 83 h 536"/>
                <a:gd name="T14" fmla="*/ 344 w 420"/>
                <a:gd name="T15" fmla="*/ 85 h 536"/>
                <a:gd name="T16" fmla="*/ 263 w 420"/>
                <a:gd name="T17" fmla="*/ 190 h 536"/>
                <a:gd name="T18" fmla="*/ 269 w 420"/>
                <a:gd name="T19" fmla="*/ 93 h 536"/>
                <a:gd name="T20" fmla="*/ 265 w 420"/>
                <a:gd name="T21" fmla="*/ 88 h 536"/>
                <a:gd name="T22" fmla="*/ 259 w 420"/>
                <a:gd name="T23" fmla="*/ 93 h 536"/>
                <a:gd name="T24" fmla="*/ 253 w 420"/>
                <a:gd name="T25" fmla="*/ 203 h 536"/>
                <a:gd name="T26" fmla="*/ 172 w 420"/>
                <a:gd name="T27" fmla="*/ 309 h 536"/>
                <a:gd name="T28" fmla="*/ 178 w 420"/>
                <a:gd name="T29" fmla="*/ 166 h 536"/>
                <a:gd name="T30" fmla="*/ 172 w 420"/>
                <a:gd name="T31" fmla="*/ 159 h 536"/>
                <a:gd name="T32" fmla="*/ 168 w 420"/>
                <a:gd name="T33" fmla="*/ 163 h 536"/>
                <a:gd name="T34" fmla="*/ 162 w 420"/>
                <a:gd name="T35" fmla="*/ 320 h 536"/>
                <a:gd name="T36" fmla="*/ 163 w 420"/>
                <a:gd name="T37" fmla="*/ 321 h 536"/>
                <a:gd name="T38" fmla="*/ 75 w 420"/>
                <a:gd name="T39" fmla="*/ 434 h 536"/>
                <a:gd name="T40" fmla="*/ 83 w 420"/>
                <a:gd name="T41" fmla="*/ 297 h 536"/>
                <a:gd name="T42" fmla="*/ 78 w 420"/>
                <a:gd name="T43" fmla="*/ 291 h 536"/>
                <a:gd name="T44" fmla="*/ 73 w 420"/>
                <a:gd name="T45" fmla="*/ 295 h 536"/>
                <a:gd name="T46" fmla="*/ 66 w 420"/>
                <a:gd name="T47" fmla="*/ 446 h 536"/>
                <a:gd name="T48" fmla="*/ 66 w 420"/>
                <a:gd name="T49" fmla="*/ 446 h 536"/>
                <a:gd name="T50" fmla="*/ 0 w 420"/>
                <a:gd name="T51" fmla="*/ 530 h 536"/>
                <a:gd name="T52" fmla="*/ 9 w 420"/>
                <a:gd name="T53" fmla="*/ 536 h 536"/>
                <a:gd name="T54" fmla="*/ 112 w 420"/>
                <a:gd name="T55" fmla="*/ 403 h 536"/>
                <a:gd name="T56" fmla="*/ 230 w 420"/>
                <a:gd name="T57" fmla="*/ 383 h 536"/>
                <a:gd name="T58" fmla="*/ 229 w 420"/>
                <a:gd name="T59" fmla="*/ 373 h 536"/>
                <a:gd name="T60" fmla="*/ 228 w 420"/>
                <a:gd name="T61" fmla="*/ 373 h 536"/>
                <a:gd name="T62" fmla="*/ 121 w 420"/>
                <a:gd name="T63" fmla="*/ 391 h 536"/>
                <a:gd name="T64" fmla="*/ 216 w 420"/>
                <a:gd name="T65" fmla="*/ 269 h 536"/>
                <a:gd name="T66" fmla="*/ 359 w 420"/>
                <a:gd name="T67" fmla="*/ 225 h 536"/>
                <a:gd name="T68" fmla="*/ 357 w 420"/>
                <a:gd name="T69" fmla="*/ 215 h 536"/>
                <a:gd name="T70" fmla="*/ 355 w 420"/>
                <a:gd name="T71" fmla="*/ 216 h 536"/>
                <a:gd name="T72" fmla="*/ 225 w 420"/>
                <a:gd name="T73" fmla="*/ 257 h 536"/>
                <a:gd name="T74" fmla="*/ 262 w 420"/>
                <a:gd name="T75" fmla="*/ 209 h 536"/>
                <a:gd name="T76" fmla="*/ 263 w 420"/>
                <a:gd name="T77" fmla="*/ 208 h 536"/>
                <a:gd name="T78" fmla="*/ 329 w 420"/>
                <a:gd name="T79" fmla="*/ 122 h 536"/>
                <a:gd name="T80" fmla="*/ 406 w 420"/>
                <a:gd name="T81" fmla="*/ 91 h 536"/>
                <a:gd name="T82" fmla="*/ 405 w 420"/>
                <a:gd name="T83" fmla="*/ 81 h 536"/>
                <a:gd name="T84" fmla="*/ 403 w 420"/>
                <a:gd name="T85" fmla="*/ 81 h 536"/>
                <a:gd name="T86" fmla="*/ 342 w 420"/>
                <a:gd name="T87" fmla="*/ 105 h 536"/>
                <a:gd name="T88" fmla="*/ 417 w 420"/>
                <a:gd name="T89" fmla="*/ 7 h 536"/>
                <a:gd name="T90" fmla="*/ 412 w 420"/>
                <a:gd name="T91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536">
                  <a:moveTo>
                    <a:pt x="412" y="0"/>
                  </a:moveTo>
                  <a:cubicBezTo>
                    <a:pt x="411" y="0"/>
                    <a:pt x="409" y="0"/>
                    <a:pt x="408" y="2"/>
                  </a:cubicBezTo>
                  <a:cubicBezTo>
                    <a:pt x="390" y="26"/>
                    <a:pt x="372" y="49"/>
                    <a:pt x="354" y="73"/>
                  </a:cubicBezTo>
                  <a:cubicBezTo>
                    <a:pt x="353" y="52"/>
                    <a:pt x="353" y="31"/>
                    <a:pt x="353" y="11"/>
                  </a:cubicBezTo>
                  <a:cubicBezTo>
                    <a:pt x="353" y="7"/>
                    <a:pt x="351" y="6"/>
                    <a:pt x="348" y="6"/>
                  </a:cubicBezTo>
                  <a:cubicBezTo>
                    <a:pt x="346" y="6"/>
                    <a:pt x="343" y="7"/>
                    <a:pt x="343" y="11"/>
                  </a:cubicBezTo>
                  <a:cubicBezTo>
                    <a:pt x="342" y="35"/>
                    <a:pt x="342" y="59"/>
                    <a:pt x="344" y="83"/>
                  </a:cubicBezTo>
                  <a:cubicBezTo>
                    <a:pt x="344" y="84"/>
                    <a:pt x="344" y="84"/>
                    <a:pt x="344" y="85"/>
                  </a:cubicBezTo>
                  <a:cubicBezTo>
                    <a:pt x="317" y="120"/>
                    <a:pt x="290" y="155"/>
                    <a:pt x="263" y="190"/>
                  </a:cubicBezTo>
                  <a:cubicBezTo>
                    <a:pt x="263" y="158"/>
                    <a:pt x="265" y="125"/>
                    <a:pt x="269" y="93"/>
                  </a:cubicBezTo>
                  <a:cubicBezTo>
                    <a:pt x="269" y="90"/>
                    <a:pt x="267" y="88"/>
                    <a:pt x="265" y="88"/>
                  </a:cubicBezTo>
                  <a:cubicBezTo>
                    <a:pt x="262" y="88"/>
                    <a:pt x="259" y="90"/>
                    <a:pt x="259" y="93"/>
                  </a:cubicBezTo>
                  <a:cubicBezTo>
                    <a:pt x="254" y="130"/>
                    <a:pt x="252" y="167"/>
                    <a:pt x="253" y="203"/>
                  </a:cubicBezTo>
                  <a:cubicBezTo>
                    <a:pt x="226" y="239"/>
                    <a:pt x="199" y="274"/>
                    <a:pt x="172" y="309"/>
                  </a:cubicBezTo>
                  <a:cubicBezTo>
                    <a:pt x="168" y="261"/>
                    <a:pt x="170" y="213"/>
                    <a:pt x="178" y="166"/>
                  </a:cubicBezTo>
                  <a:cubicBezTo>
                    <a:pt x="179" y="162"/>
                    <a:pt x="175" y="159"/>
                    <a:pt x="172" y="159"/>
                  </a:cubicBezTo>
                  <a:cubicBezTo>
                    <a:pt x="170" y="159"/>
                    <a:pt x="168" y="161"/>
                    <a:pt x="168" y="163"/>
                  </a:cubicBezTo>
                  <a:cubicBezTo>
                    <a:pt x="160" y="215"/>
                    <a:pt x="158" y="267"/>
                    <a:pt x="162" y="320"/>
                  </a:cubicBezTo>
                  <a:cubicBezTo>
                    <a:pt x="162" y="320"/>
                    <a:pt x="162" y="321"/>
                    <a:pt x="163" y="321"/>
                  </a:cubicBezTo>
                  <a:cubicBezTo>
                    <a:pt x="134" y="359"/>
                    <a:pt x="105" y="396"/>
                    <a:pt x="75" y="434"/>
                  </a:cubicBezTo>
                  <a:cubicBezTo>
                    <a:pt x="72" y="388"/>
                    <a:pt x="75" y="342"/>
                    <a:pt x="83" y="297"/>
                  </a:cubicBezTo>
                  <a:cubicBezTo>
                    <a:pt x="84" y="293"/>
                    <a:pt x="81" y="291"/>
                    <a:pt x="78" y="291"/>
                  </a:cubicBezTo>
                  <a:cubicBezTo>
                    <a:pt x="76" y="291"/>
                    <a:pt x="74" y="292"/>
                    <a:pt x="73" y="295"/>
                  </a:cubicBezTo>
                  <a:cubicBezTo>
                    <a:pt x="64" y="345"/>
                    <a:pt x="61" y="395"/>
                    <a:pt x="66" y="446"/>
                  </a:cubicBezTo>
                  <a:cubicBezTo>
                    <a:pt x="66" y="446"/>
                    <a:pt x="66" y="446"/>
                    <a:pt x="66" y="446"/>
                  </a:cubicBezTo>
                  <a:cubicBezTo>
                    <a:pt x="44" y="474"/>
                    <a:pt x="22" y="502"/>
                    <a:pt x="0" y="530"/>
                  </a:cubicBezTo>
                  <a:cubicBezTo>
                    <a:pt x="3" y="533"/>
                    <a:pt x="6" y="534"/>
                    <a:pt x="9" y="536"/>
                  </a:cubicBezTo>
                  <a:cubicBezTo>
                    <a:pt x="43" y="492"/>
                    <a:pt x="78" y="448"/>
                    <a:pt x="112" y="403"/>
                  </a:cubicBezTo>
                  <a:cubicBezTo>
                    <a:pt x="152" y="396"/>
                    <a:pt x="191" y="389"/>
                    <a:pt x="230" y="383"/>
                  </a:cubicBezTo>
                  <a:cubicBezTo>
                    <a:pt x="237" y="381"/>
                    <a:pt x="234" y="373"/>
                    <a:pt x="229" y="373"/>
                  </a:cubicBezTo>
                  <a:cubicBezTo>
                    <a:pt x="228" y="373"/>
                    <a:pt x="228" y="373"/>
                    <a:pt x="228" y="373"/>
                  </a:cubicBezTo>
                  <a:cubicBezTo>
                    <a:pt x="192" y="379"/>
                    <a:pt x="157" y="385"/>
                    <a:pt x="121" y="391"/>
                  </a:cubicBezTo>
                  <a:cubicBezTo>
                    <a:pt x="153" y="350"/>
                    <a:pt x="185" y="310"/>
                    <a:pt x="216" y="269"/>
                  </a:cubicBezTo>
                  <a:cubicBezTo>
                    <a:pt x="266" y="260"/>
                    <a:pt x="314" y="245"/>
                    <a:pt x="359" y="225"/>
                  </a:cubicBezTo>
                  <a:cubicBezTo>
                    <a:pt x="365" y="222"/>
                    <a:pt x="362" y="215"/>
                    <a:pt x="357" y="215"/>
                  </a:cubicBezTo>
                  <a:cubicBezTo>
                    <a:pt x="356" y="215"/>
                    <a:pt x="355" y="215"/>
                    <a:pt x="355" y="216"/>
                  </a:cubicBezTo>
                  <a:cubicBezTo>
                    <a:pt x="313" y="234"/>
                    <a:pt x="270" y="248"/>
                    <a:pt x="225" y="257"/>
                  </a:cubicBezTo>
                  <a:cubicBezTo>
                    <a:pt x="238" y="241"/>
                    <a:pt x="250" y="225"/>
                    <a:pt x="262" y="209"/>
                  </a:cubicBezTo>
                  <a:cubicBezTo>
                    <a:pt x="263" y="208"/>
                    <a:pt x="263" y="208"/>
                    <a:pt x="263" y="208"/>
                  </a:cubicBezTo>
                  <a:cubicBezTo>
                    <a:pt x="285" y="179"/>
                    <a:pt x="307" y="150"/>
                    <a:pt x="329" y="122"/>
                  </a:cubicBezTo>
                  <a:cubicBezTo>
                    <a:pt x="354" y="110"/>
                    <a:pt x="380" y="100"/>
                    <a:pt x="406" y="91"/>
                  </a:cubicBezTo>
                  <a:cubicBezTo>
                    <a:pt x="412" y="89"/>
                    <a:pt x="410" y="81"/>
                    <a:pt x="405" y="81"/>
                  </a:cubicBezTo>
                  <a:cubicBezTo>
                    <a:pt x="404" y="81"/>
                    <a:pt x="404" y="81"/>
                    <a:pt x="403" y="81"/>
                  </a:cubicBezTo>
                  <a:cubicBezTo>
                    <a:pt x="383" y="88"/>
                    <a:pt x="362" y="96"/>
                    <a:pt x="342" y="105"/>
                  </a:cubicBezTo>
                  <a:cubicBezTo>
                    <a:pt x="367" y="72"/>
                    <a:pt x="392" y="40"/>
                    <a:pt x="417" y="7"/>
                  </a:cubicBezTo>
                  <a:cubicBezTo>
                    <a:pt x="420" y="3"/>
                    <a:pt x="416" y="0"/>
                    <a:pt x="412" y="0"/>
                  </a:cubicBezTo>
                </a:path>
              </a:pathLst>
            </a:custGeom>
            <a:solidFill>
              <a:srgbClr val="D57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$lîďe"/>
            <p:cNvSpPr/>
            <p:nvPr/>
          </p:nvSpPr>
          <p:spPr bwMode="auto">
            <a:xfrm>
              <a:off x="6762750" y="1939926"/>
              <a:ext cx="642938" cy="641350"/>
            </a:xfrm>
            <a:custGeom>
              <a:avLst/>
              <a:gdLst>
                <a:gd name="T0" fmla="*/ 98 w 195"/>
                <a:gd name="T1" fmla="*/ 0 h 195"/>
                <a:gd name="T2" fmla="*/ 0 w 195"/>
                <a:gd name="T3" fmla="*/ 97 h 195"/>
                <a:gd name="T4" fmla="*/ 98 w 195"/>
                <a:gd name="T5" fmla="*/ 195 h 195"/>
                <a:gd name="T6" fmla="*/ 195 w 195"/>
                <a:gd name="T7" fmla="*/ 97 h 195"/>
                <a:gd name="T8" fmla="*/ 98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8" y="0"/>
                  </a:moveTo>
                  <a:cubicBezTo>
                    <a:pt x="98" y="54"/>
                    <a:pt x="54" y="97"/>
                    <a:pt x="0" y="97"/>
                  </a:cubicBezTo>
                  <a:cubicBezTo>
                    <a:pt x="54" y="97"/>
                    <a:pt x="98" y="141"/>
                    <a:pt x="98" y="195"/>
                  </a:cubicBezTo>
                  <a:cubicBezTo>
                    <a:pt x="98" y="141"/>
                    <a:pt x="141" y="97"/>
                    <a:pt x="195" y="97"/>
                  </a:cubicBezTo>
                  <a:cubicBezTo>
                    <a:pt x="141" y="97"/>
                    <a:pt x="98" y="54"/>
                    <a:pt x="9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ïṧ1îḍé"/>
            <p:cNvSpPr/>
            <p:nvPr/>
          </p:nvSpPr>
          <p:spPr bwMode="auto">
            <a:xfrm>
              <a:off x="6607175" y="1906588"/>
              <a:ext cx="269875" cy="269875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23" y="41"/>
                    <a:pt x="0" y="41"/>
                  </a:cubicBezTo>
                  <a:cubicBezTo>
                    <a:pt x="23" y="41"/>
                    <a:pt x="41" y="60"/>
                    <a:pt x="41" y="82"/>
                  </a:cubicBezTo>
                  <a:cubicBezTo>
                    <a:pt x="41" y="60"/>
                    <a:pt x="60" y="41"/>
                    <a:pt x="82" y="41"/>
                  </a:cubicBezTo>
                  <a:cubicBezTo>
                    <a:pt x="60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îşľidé"/>
            <p:cNvSpPr/>
            <p:nvPr/>
          </p:nvSpPr>
          <p:spPr bwMode="auto">
            <a:xfrm>
              <a:off x="5324475" y="3422651"/>
              <a:ext cx="269875" cy="273050"/>
            </a:xfrm>
            <a:custGeom>
              <a:avLst/>
              <a:gdLst>
                <a:gd name="T0" fmla="*/ 41 w 82"/>
                <a:gd name="T1" fmla="*/ 0 h 83"/>
                <a:gd name="T2" fmla="*/ 0 w 82"/>
                <a:gd name="T3" fmla="*/ 41 h 83"/>
                <a:gd name="T4" fmla="*/ 41 w 82"/>
                <a:gd name="T5" fmla="*/ 83 h 83"/>
                <a:gd name="T6" fmla="*/ 82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22" y="41"/>
                    <a:pt x="0" y="41"/>
                  </a:cubicBezTo>
                  <a:cubicBezTo>
                    <a:pt x="22" y="41"/>
                    <a:pt x="41" y="60"/>
                    <a:pt x="41" y="83"/>
                  </a:cubicBezTo>
                  <a:cubicBezTo>
                    <a:pt x="41" y="60"/>
                    <a:pt x="59" y="41"/>
                    <a:pt x="82" y="41"/>
                  </a:cubicBezTo>
                  <a:cubicBezTo>
                    <a:pt x="59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îṧḻîḓè"/>
            <p:cNvSpPr/>
            <p:nvPr/>
          </p:nvSpPr>
          <p:spPr bwMode="auto">
            <a:xfrm>
              <a:off x="4899025" y="1939926"/>
              <a:ext cx="642938" cy="641350"/>
            </a:xfrm>
            <a:custGeom>
              <a:avLst/>
              <a:gdLst>
                <a:gd name="T0" fmla="*/ 97 w 195"/>
                <a:gd name="T1" fmla="*/ 0 h 195"/>
                <a:gd name="T2" fmla="*/ 195 w 195"/>
                <a:gd name="T3" fmla="*/ 97 h 195"/>
                <a:gd name="T4" fmla="*/ 97 w 195"/>
                <a:gd name="T5" fmla="*/ 195 h 195"/>
                <a:gd name="T6" fmla="*/ 0 w 195"/>
                <a:gd name="T7" fmla="*/ 97 h 195"/>
                <a:gd name="T8" fmla="*/ 97 w 195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97" y="54"/>
                    <a:pt x="141" y="97"/>
                    <a:pt x="195" y="97"/>
                  </a:cubicBezTo>
                  <a:cubicBezTo>
                    <a:pt x="141" y="97"/>
                    <a:pt x="97" y="141"/>
                    <a:pt x="97" y="195"/>
                  </a:cubicBezTo>
                  <a:cubicBezTo>
                    <a:pt x="97" y="141"/>
                    <a:pt x="54" y="97"/>
                    <a:pt x="0" y="97"/>
                  </a:cubicBezTo>
                  <a:cubicBezTo>
                    <a:pt x="54" y="97"/>
                    <a:pt x="97" y="54"/>
                    <a:pt x="9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ïṩḷídê"/>
            <p:cNvSpPr/>
            <p:nvPr/>
          </p:nvSpPr>
          <p:spPr bwMode="auto">
            <a:xfrm>
              <a:off x="5426075" y="1906588"/>
              <a:ext cx="271463" cy="269875"/>
            </a:xfrm>
            <a:custGeom>
              <a:avLst/>
              <a:gdLst>
                <a:gd name="T0" fmla="*/ 41 w 82"/>
                <a:gd name="T1" fmla="*/ 0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1 h 82"/>
                <a:gd name="T8" fmla="*/ 41 w 8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41" y="23"/>
                    <a:pt x="59" y="41"/>
                    <a:pt x="82" y="41"/>
                  </a:cubicBezTo>
                  <a:cubicBezTo>
                    <a:pt x="59" y="41"/>
                    <a:pt x="41" y="60"/>
                    <a:pt x="41" y="82"/>
                  </a:cubicBezTo>
                  <a:cubicBezTo>
                    <a:pt x="41" y="60"/>
                    <a:pt x="22" y="41"/>
                    <a:pt x="0" y="41"/>
                  </a:cubicBezTo>
                  <a:cubicBezTo>
                    <a:pt x="22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îş1íḍè"/>
            <p:cNvSpPr/>
            <p:nvPr/>
          </p:nvSpPr>
          <p:spPr bwMode="auto">
            <a:xfrm>
              <a:off x="6708775" y="3422651"/>
              <a:ext cx="271463" cy="273050"/>
            </a:xfrm>
            <a:custGeom>
              <a:avLst/>
              <a:gdLst>
                <a:gd name="T0" fmla="*/ 41 w 82"/>
                <a:gd name="T1" fmla="*/ 0 h 83"/>
                <a:gd name="T2" fmla="*/ 82 w 82"/>
                <a:gd name="T3" fmla="*/ 41 h 83"/>
                <a:gd name="T4" fmla="*/ 41 w 82"/>
                <a:gd name="T5" fmla="*/ 83 h 83"/>
                <a:gd name="T6" fmla="*/ 0 w 82"/>
                <a:gd name="T7" fmla="*/ 41 h 83"/>
                <a:gd name="T8" fmla="*/ 41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41" y="23"/>
                    <a:pt x="60" y="41"/>
                    <a:pt x="82" y="41"/>
                  </a:cubicBezTo>
                  <a:cubicBezTo>
                    <a:pt x="60" y="41"/>
                    <a:pt x="41" y="60"/>
                    <a:pt x="41" y="83"/>
                  </a:cubicBezTo>
                  <a:cubicBezTo>
                    <a:pt x="41" y="60"/>
                    <a:pt x="23" y="41"/>
                    <a:pt x="0" y="41"/>
                  </a:cubicBezTo>
                  <a:cubicBezTo>
                    <a:pt x="23" y="41"/>
                    <a:pt x="41" y="23"/>
                    <a:pt x="41" y="0"/>
                  </a:cubicBezTo>
                  <a:close/>
                </a:path>
              </a:pathLst>
            </a:custGeom>
            <a:solidFill>
              <a:srgbClr val="FBD53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îSļïḋé"/>
            <p:cNvSpPr/>
            <p:nvPr/>
          </p:nvSpPr>
          <p:spPr bwMode="auto">
            <a:xfrm>
              <a:off x="5486400" y="2684463"/>
              <a:ext cx="1276350" cy="2349500"/>
            </a:xfrm>
            <a:custGeom>
              <a:avLst/>
              <a:gdLst>
                <a:gd name="T0" fmla="*/ 127 w 387"/>
                <a:gd name="T1" fmla="*/ 384 h 713"/>
                <a:gd name="T2" fmla="*/ 0 w 387"/>
                <a:gd name="T3" fmla="*/ 566 h 713"/>
                <a:gd name="T4" fmla="*/ 0 w 387"/>
                <a:gd name="T5" fmla="*/ 713 h 713"/>
                <a:gd name="T6" fmla="*/ 387 w 387"/>
                <a:gd name="T7" fmla="*/ 713 h 713"/>
                <a:gd name="T8" fmla="*/ 387 w 387"/>
                <a:gd name="T9" fmla="*/ 566 h 713"/>
                <a:gd name="T10" fmla="*/ 260 w 387"/>
                <a:gd name="T11" fmla="*/ 384 h 713"/>
                <a:gd name="T12" fmla="*/ 232 w 387"/>
                <a:gd name="T13" fmla="*/ 344 h 713"/>
                <a:gd name="T14" fmla="*/ 260 w 387"/>
                <a:gd name="T15" fmla="*/ 304 h 713"/>
                <a:gd name="T16" fmla="*/ 387 w 387"/>
                <a:gd name="T17" fmla="*/ 122 h 713"/>
                <a:gd name="T18" fmla="*/ 387 w 387"/>
                <a:gd name="T19" fmla="*/ 0 h 713"/>
                <a:gd name="T20" fmla="*/ 0 w 387"/>
                <a:gd name="T21" fmla="*/ 0 h 713"/>
                <a:gd name="T22" fmla="*/ 0 w 387"/>
                <a:gd name="T23" fmla="*/ 122 h 713"/>
                <a:gd name="T24" fmla="*/ 127 w 387"/>
                <a:gd name="T25" fmla="*/ 304 h 713"/>
                <a:gd name="T26" fmla="*/ 155 w 387"/>
                <a:gd name="T27" fmla="*/ 344 h 713"/>
                <a:gd name="T28" fmla="*/ 127 w 387"/>
                <a:gd name="T29" fmla="*/ 38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713">
                  <a:moveTo>
                    <a:pt x="127" y="384"/>
                  </a:moveTo>
                  <a:cubicBezTo>
                    <a:pt x="53" y="411"/>
                    <a:pt x="0" y="482"/>
                    <a:pt x="0" y="566"/>
                  </a:cubicBezTo>
                  <a:cubicBezTo>
                    <a:pt x="0" y="713"/>
                    <a:pt x="0" y="713"/>
                    <a:pt x="0" y="713"/>
                  </a:cubicBezTo>
                  <a:cubicBezTo>
                    <a:pt x="387" y="713"/>
                    <a:pt x="387" y="713"/>
                    <a:pt x="387" y="713"/>
                  </a:cubicBezTo>
                  <a:cubicBezTo>
                    <a:pt x="387" y="566"/>
                    <a:pt x="387" y="566"/>
                    <a:pt x="387" y="566"/>
                  </a:cubicBezTo>
                  <a:cubicBezTo>
                    <a:pt x="387" y="482"/>
                    <a:pt x="334" y="411"/>
                    <a:pt x="260" y="384"/>
                  </a:cubicBezTo>
                  <a:cubicBezTo>
                    <a:pt x="244" y="378"/>
                    <a:pt x="232" y="362"/>
                    <a:pt x="232" y="344"/>
                  </a:cubicBezTo>
                  <a:cubicBezTo>
                    <a:pt x="232" y="326"/>
                    <a:pt x="244" y="310"/>
                    <a:pt x="260" y="304"/>
                  </a:cubicBezTo>
                  <a:cubicBezTo>
                    <a:pt x="334" y="277"/>
                    <a:pt x="387" y="206"/>
                    <a:pt x="387" y="12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206"/>
                    <a:pt x="53" y="277"/>
                    <a:pt x="127" y="304"/>
                  </a:cubicBezTo>
                  <a:cubicBezTo>
                    <a:pt x="144" y="310"/>
                    <a:pt x="155" y="326"/>
                    <a:pt x="155" y="344"/>
                  </a:cubicBezTo>
                  <a:cubicBezTo>
                    <a:pt x="155" y="362"/>
                    <a:pt x="144" y="378"/>
                    <a:pt x="127" y="384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îṡļiḋé"/>
            <p:cNvSpPr/>
            <p:nvPr/>
          </p:nvSpPr>
          <p:spPr bwMode="auto">
            <a:xfrm>
              <a:off x="5492750" y="3171826"/>
              <a:ext cx="1263650" cy="804863"/>
            </a:xfrm>
            <a:custGeom>
              <a:avLst/>
              <a:gdLst>
                <a:gd name="T0" fmla="*/ 258 w 383"/>
                <a:gd name="T1" fmla="*/ 156 h 244"/>
                <a:gd name="T2" fmla="*/ 383 w 383"/>
                <a:gd name="T3" fmla="*/ 0 h 244"/>
                <a:gd name="T4" fmla="*/ 383 w 383"/>
                <a:gd name="T5" fmla="*/ 0 h 244"/>
                <a:gd name="T6" fmla="*/ 0 w 383"/>
                <a:gd name="T7" fmla="*/ 0 h 244"/>
                <a:gd name="T8" fmla="*/ 0 w 383"/>
                <a:gd name="T9" fmla="*/ 0 h 244"/>
                <a:gd name="T10" fmla="*/ 125 w 383"/>
                <a:gd name="T11" fmla="*/ 156 h 244"/>
                <a:gd name="T12" fmla="*/ 135 w 383"/>
                <a:gd name="T13" fmla="*/ 161 h 244"/>
                <a:gd name="T14" fmla="*/ 173 w 383"/>
                <a:gd name="T15" fmla="*/ 216 h 244"/>
                <a:gd name="T16" fmla="*/ 176 w 383"/>
                <a:gd name="T17" fmla="*/ 232 h 244"/>
                <a:gd name="T18" fmla="*/ 192 w 383"/>
                <a:gd name="T19" fmla="*/ 244 h 244"/>
                <a:gd name="T20" fmla="*/ 207 w 383"/>
                <a:gd name="T21" fmla="*/ 232 h 244"/>
                <a:gd name="T22" fmla="*/ 210 w 383"/>
                <a:gd name="T23" fmla="*/ 214 h 244"/>
                <a:gd name="T24" fmla="*/ 248 w 383"/>
                <a:gd name="T25" fmla="*/ 161 h 244"/>
                <a:gd name="T26" fmla="*/ 258 w 383"/>
                <a:gd name="T27" fmla="*/ 15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4">
                  <a:moveTo>
                    <a:pt x="258" y="156"/>
                  </a:moveTo>
                  <a:cubicBezTo>
                    <a:pt x="325" y="132"/>
                    <a:pt x="374" y="72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2"/>
                    <a:pt x="59" y="132"/>
                    <a:pt x="125" y="156"/>
                  </a:cubicBezTo>
                  <a:cubicBezTo>
                    <a:pt x="128" y="157"/>
                    <a:pt x="131" y="159"/>
                    <a:pt x="135" y="161"/>
                  </a:cubicBezTo>
                  <a:cubicBezTo>
                    <a:pt x="155" y="173"/>
                    <a:pt x="169" y="193"/>
                    <a:pt x="173" y="216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8" y="239"/>
                    <a:pt x="184" y="244"/>
                    <a:pt x="192" y="244"/>
                  </a:cubicBezTo>
                  <a:cubicBezTo>
                    <a:pt x="199" y="244"/>
                    <a:pt x="205" y="239"/>
                    <a:pt x="207" y="232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5" y="192"/>
                    <a:pt x="228" y="172"/>
                    <a:pt x="248" y="161"/>
                  </a:cubicBezTo>
                  <a:cubicBezTo>
                    <a:pt x="252" y="159"/>
                    <a:pt x="256" y="157"/>
                    <a:pt x="258" y="156"/>
                  </a:cubicBezTo>
                  <a:close/>
                </a:path>
              </a:pathLst>
            </a:custGeom>
            <a:solidFill>
              <a:srgbClr val="D07E0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ṩlîḑè"/>
            <p:cNvSpPr/>
            <p:nvPr/>
          </p:nvSpPr>
          <p:spPr bwMode="auto">
            <a:xfrm>
              <a:off x="5486400" y="4559301"/>
              <a:ext cx="1276350" cy="434975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ṣľïḓè"/>
            <p:cNvSpPr/>
            <p:nvPr/>
          </p:nvSpPr>
          <p:spPr bwMode="auto">
            <a:xfrm>
              <a:off x="6069013" y="4054476"/>
              <a:ext cx="109538" cy="146050"/>
            </a:xfrm>
            <a:custGeom>
              <a:avLst/>
              <a:gdLst>
                <a:gd name="T0" fmla="*/ 22 w 33"/>
                <a:gd name="T1" fmla="*/ 44 h 44"/>
                <a:gd name="T2" fmla="*/ 11 w 33"/>
                <a:gd name="T3" fmla="*/ 44 h 44"/>
                <a:gd name="T4" fmla="*/ 0 w 33"/>
                <a:gd name="T5" fmla="*/ 32 h 44"/>
                <a:gd name="T6" fmla="*/ 0 w 33"/>
                <a:gd name="T7" fmla="*/ 12 h 44"/>
                <a:gd name="T8" fmla="*/ 11 w 33"/>
                <a:gd name="T9" fmla="*/ 0 h 44"/>
                <a:gd name="T10" fmla="*/ 22 w 33"/>
                <a:gd name="T11" fmla="*/ 0 h 44"/>
                <a:gd name="T12" fmla="*/ 33 w 33"/>
                <a:gd name="T13" fmla="*/ 12 h 44"/>
                <a:gd name="T14" fmla="*/ 33 w 33"/>
                <a:gd name="T15" fmla="*/ 32 h 44"/>
                <a:gd name="T16" fmla="*/ 22 w 33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4">
                  <a:moveTo>
                    <a:pt x="22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5"/>
                    <a:pt x="33" y="1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9"/>
                    <a:pt x="28" y="44"/>
                    <a:pt x="22" y="4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ṩḷidè"/>
            <p:cNvSpPr/>
            <p:nvPr/>
          </p:nvSpPr>
          <p:spPr bwMode="auto">
            <a:xfrm>
              <a:off x="6069013" y="4240213"/>
              <a:ext cx="109538" cy="111125"/>
            </a:xfrm>
            <a:custGeom>
              <a:avLst/>
              <a:gdLst>
                <a:gd name="T0" fmla="*/ 22 w 33"/>
                <a:gd name="T1" fmla="*/ 34 h 34"/>
                <a:gd name="T2" fmla="*/ 11 w 33"/>
                <a:gd name="T3" fmla="*/ 34 h 34"/>
                <a:gd name="T4" fmla="*/ 0 w 33"/>
                <a:gd name="T5" fmla="*/ 23 h 34"/>
                <a:gd name="T6" fmla="*/ 0 w 33"/>
                <a:gd name="T7" fmla="*/ 12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12 h 34"/>
                <a:gd name="T14" fmla="*/ 33 w 33"/>
                <a:gd name="T15" fmla="*/ 23 h 34"/>
                <a:gd name="T16" fmla="*/ 22 w 3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2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29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3" y="6"/>
                    <a:pt x="33" y="1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9"/>
                    <a:pt x="28" y="34"/>
                    <a:pt x="22" y="34"/>
                  </a:cubicBezTo>
                  <a:close/>
                </a:path>
              </a:pathLst>
            </a:custGeom>
            <a:solidFill>
              <a:srgbClr val="F89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sļiḑe"/>
            <p:cNvSpPr/>
            <p:nvPr/>
          </p:nvSpPr>
          <p:spPr bwMode="auto">
            <a:xfrm>
              <a:off x="5486400" y="4687888"/>
              <a:ext cx="1276350" cy="346075"/>
            </a:xfrm>
            <a:custGeom>
              <a:avLst/>
              <a:gdLst>
                <a:gd name="T0" fmla="*/ 387 w 387"/>
                <a:gd name="T1" fmla="*/ 105 h 105"/>
                <a:gd name="T2" fmla="*/ 387 w 387"/>
                <a:gd name="T3" fmla="*/ 0 h 105"/>
                <a:gd name="T4" fmla="*/ 0 w 387"/>
                <a:gd name="T5" fmla="*/ 61 h 105"/>
                <a:gd name="T6" fmla="*/ 0 w 387"/>
                <a:gd name="T7" fmla="*/ 105 h 105"/>
                <a:gd name="T8" fmla="*/ 387 w 387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105">
                  <a:moveTo>
                    <a:pt x="387" y="105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32" y="80"/>
                    <a:pt x="51" y="67"/>
                    <a:pt x="0" y="61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387" y="10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ïṧļíďè"/>
            <p:cNvSpPr/>
            <p:nvPr/>
          </p:nvSpPr>
          <p:spPr bwMode="auto">
            <a:xfrm>
              <a:off x="5324475" y="2624138"/>
              <a:ext cx="1603375" cy="174625"/>
            </a:xfrm>
            <a:custGeom>
              <a:avLst/>
              <a:gdLst>
                <a:gd name="T0" fmla="*/ 457 w 486"/>
                <a:gd name="T1" fmla="*/ 0 h 53"/>
                <a:gd name="T2" fmla="*/ 28 w 486"/>
                <a:gd name="T3" fmla="*/ 0 h 53"/>
                <a:gd name="T4" fmla="*/ 0 w 486"/>
                <a:gd name="T5" fmla="*/ 27 h 53"/>
                <a:gd name="T6" fmla="*/ 28 w 486"/>
                <a:gd name="T7" fmla="*/ 53 h 53"/>
                <a:gd name="T8" fmla="*/ 457 w 486"/>
                <a:gd name="T9" fmla="*/ 53 h 53"/>
                <a:gd name="T10" fmla="*/ 486 w 486"/>
                <a:gd name="T11" fmla="*/ 27 h 53"/>
                <a:gd name="T12" fmla="*/ 457 w 4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8" y="53"/>
                  </a:cubicBezTo>
                  <a:cubicBezTo>
                    <a:pt x="457" y="53"/>
                    <a:pt x="457" y="53"/>
                    <a:pt x="457" y="53"/>
                  </a:cubicBezTo>
                  <a:cubicBezTo>
                    <a:pt x="473" y="53"/>
                    <a:pt x="486" y="41"/>
                    <a:pt x="486" y="27"/>
                  </a:cubicBezTo>
                  <a:cubicBezTo>
                    <a:pt x="486" y="12"/>
                    <a:pt x="473" y="0"/>
                    <a:pt x="457" y="0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ṣliďé"/>
            <p:cNvSpPr/>
            <p:nvPr/>
          </p:nvSpPr>
          <p:spPr bwMode="auto">
            <a:xfrm>
              <a:off x="5327650" y="2743201"/>
              <a:ext cx="1592263" cy="55563"/>
            </a:xfrm>
            <a:custGeom>
              <a:avLst/>
              <a:gdLst>
                <a:gd name="T0" fmla="*/ 0 w 483"/>
                <a:gd name="T1" fmla="*/ 0 h 17"/>
                <a:gd name="T2" fmla="*/ 27 w 483"/>
                <a:gd name="T3" fmla="*/ 17 h 17"/>
                <a:gd name="T4" fmla="*/ 456 w 483"/>
                <a:gd name="T5" fmla="*/ 17 h 17"/>
                <a:gd name="T6" fmla="*/ 483 w 483"/>
                <a:gd name="T7" fmla="*/ 0 h 17"/>
                <a:gd name="T8" fmla="*/ 0 w 48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0"/>
                  </a:moveTo>
                  <a:cubicBezTo>
                    <a:pt x="4" y="10"/>
                    <a:pt x="15" y="17"/>
                    <a:pt x="27" y="17"/>
                  </a:cubicBezTo>
                  <a:cubicBezTo>
                    <a:pt x="456" y="17"/>
                    <a:pt x="456" y="17"/>
                    <a:pt x="456" y="17"/>
                  </a:cubicBezTo>
                  <a:cubicBezTo>
                    <a:pt x="469" y="17"/>
                    <a:pt x="479" y="10"/>
                    <a:pt x="4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ïšlïḋé"/>
            <p:cNvSpPr/>
            <p:nvPr/>
          </p:nvSpPr>
          <p:spPr bwMode="auto">
            <a:xfrm>
              <a:off x="5324475" y="4938713"/>
              <a:ext cx="1603375" cy="174625"/>
            </a:xfrm>
            <a:custGeom>
              <a:avLst/>
              <a:gdLst>
                <a:gd name="T0" fmla="*/ 457 w 486"/>
                <a:gd name="T1" fmla="*/ 53 h 53"/>
                <a:gd name="T2" fmla="*/ 28 w 486"/>
                <a:gd name="T3" fmla="*/ 53 h 53"/>
                <a:gd name="T4" fmla="*/ 0 w 486"/>
                <a:gd name="T5" fmla="*/ 26 h 53"/>
                <a:gd name="T6" fmla="*/ 28 w 486"/>
                <a:gd name="T7" fmla="*/ 0 h 53"/>
                <a:gd name="T8" fmla="*/ 457 w 486"/>
                <a:gd name="T9" fmla="*/ 0 h 53"/>
                <a:gd name="T10" fmla="*/ 486 w 486"/>
                <a:gd name="T11" fmla="*/ 26 h 53"/>
                <a:gd name="T12" fmla="*/ 457 w 48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53">
                  <a:moveTo>
                    <a:pt x="457" y="53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3" y="0"/>
                    <a:pt x="486" y="12"/>
                    <a:pt x="486" y="26"/>
                  </a:cubicBezTo>
                  <a:cubicBezTo>
                    <a:pt x="486" y="41"/>
                    <a:pt x="473" y="53"/>
                    <a:pt x="457" y="53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ŝliḍê"/>
            <p:cNvSpPr/>
            <p:nvPr/>
          </p:nvSpPr>
          <p:spPr bwMode="auto">
            <a:xfrm>
              <a:off x="5327650" y="4938713"/>
              <a:ext cx="1592263" cy="55563"/>
            </a:xfrm>
            <a:custGeom>
              <a:avLst/>
              <a:gdLst>
                <a:gd name="T0" fmla="*/ 0 w 483"/>
                <a:gd name="T1" fmla="*/ 17 h 17"/>
                <a:gd name="T2" fmla="*/ 27 w 483"/>
                <a:gd name="T3" fmla="*/ 0 h 17"/>
                <a:gd name="T4" fmla="*/ 456 w 483"/>
                <a:gd name="T5" fmla="*/ 0 h 17"/>
                <a:gd name="T6" fmla="*/ 483 w 483"/>
                <a:gd name="T7" fmla="*/ 17 h 17"/>
                <a:gd name="T8" fmla="*/ 0 w 48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7">
                  <a:moveTo>
                    <a:pt x="0" y="17"/>
                  </a:moveTo>
                  <a:cubicBezTo>
                    <a:pt x="4" y="7"/>
                    <a:pt x="15" y="0"/>
                    <a:pt x="27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9" y="0"/>
                    <a:pt x="479" y="7"/>
                    <a:pt x="483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3219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ïṩliḑe"/>
            <p:cNvSpPr/>
            <p:nvPr/>
          </p:nvSpPr>
          <p:spPr bwMode="auto">
            <a:xfrm>
              <a:off x="5937250" y="3171826"/>
              <a:ext cx="819150" cy="804863"/>
            </a:xfrm>
            <a:custGeom>
              <a:avLst/>
              <a:gdLst>
                <a:gd name="T0" fmla="*/ 205 w 248"/>
                <a:gd name="T1" fmla="*/ 98 h 244"/>
                <a:gd name="T2" fmla="*/ 208 w 248"/>
                <a:gd name="T3" fmla="*/ 95 h 244"/>
                <a:gd name="T4" fmla="*/ 214 w 248"/>
                <a:gd name="T5" fmla="*/ 87 h 244"/>
                <a:gd name="T6" fmla="*/ 216 w 248"/>
                <a:gd name="T7" fmla="*/ 85 h 244"/>
                <a:gd name="T8" fmla="*/ 221 w 248"/>
                <a:gd name="T9" fmla="*/ 76 h 244"/>
                <a:gd name="T10" fmla="*/ 223 w 248"/>
                <a:gd name="T11" fmla="*/ 74 h 244"/>
                <a:gd name="T12" fmla="*/ 228 w 248"/>
                <a:gd name="T13" fmla="*/ 64 h 244"/>
                <a:gd name="T14" fmla="*/ 229 w 248"/>
                <a:gd name="T15" fmla="*/ 63 h 244"/>
                <a:gd name="T16" fmla="*/ 234 w 248"/>
                <a:gd name="T17" fmla="*/ 52 h 244"/>
                <a:gd name="T18" fmla="*/ 234 w 248"/>
                <a:gd name="T19" fmla="*/ 51 h 244"/>
                <a:gd name="T20" fmla="*/ 248 w 248"/>
                <a:gd name="T21" fmla="*/ 0 h 244"/>
                <a:gd name="T22" fmla="*/ 170 w 248"/>
                <a:gd name="T23" fmla="*/ 0 h 244"/>
                <a:gd name="T24" fmla="*/ 0 w 248"/>
                <a:gd name="T25" fmla="*/ 161 h 244"/>
                <a:gd name="T26" fmla="*/ 27 w 248"/>
                <a:gd name="T27" fmla="*/ 166 h 244"/>
                <a:gd name="T28" fmla="*/ 57 w 248"/>
                <a:gd name="T29" fmla="*/ 202 h 244"/>
                <a:gd name="T30" fmla="*/ 41 w 248"/>
                <a:gd name="T31" fmla="*/ 232 h 244"/>
                <a:gd name="T32" fmla="*/ 57 w 248"/>
                <a:gd name="T33" fmla="*/ 244 h 244"/>
                <a:gd name="T34" fmla="*/ 72 w 248"/>
                <a:gd name="T35" fmla="*/ 232 h 244"/>
                <a:gd name="T36" fmla="*/ 75 w 248"/>
                <a:gd name="T37" fmla="*/ 214 h 244"/>
                <a:gd name="T38" fmla="*/ 113 w 248"/>
                <a:gd name="T39" fmla="*/ 161 h 244"/>
                <a:gd name="T40" fmla="*/ 123 w 248"/>
                <a:gd name="T41" fmla="*/ 156 h 244"/>
                <a:gd name="T42" fmla="*/ 139 w 248"/>
                <a:gd name="T43" fmla="*/ 150 h 244"/>
                <a:gd name="T44" fmla="*/ 148 w 248"/>
                <a:gd name="T45" fmla="*/ 145 h 244"/>
                <a:gd name="T46" fmla="*/ 152 w 248"/>
                <a:gd name="T47" fmla="*/ 143 h 244"/>
                <a:gd name="T48" fmla="*/ 160 w 248"/>
                <a:gd name="T49" fmla="*/ 138 h 244"/>
                <a:gd name="T50" fmla="*/ 164 w 248"/>
                <a:gd name="T51" fmla="*/ 135 h 244"/>
                <a:gd name="T52" fmla="*/ 171 w 248"/>
                <a:gd name="T53" fmla="*/ 131 h 244"/>
                <a:gd name="T54" fmla="*/ 176 w 248"/>
                <a:gd name="T55" fmla="*/ 127 h 244"/>
                <a:gd name="T56" fmla="*/ 181 w 248"/>
                <a:gd name="T57" fmla="*/ 123 h 244"/>
                <a:gd name="T58" fmla="*/ 186 w 248"/>
                <a:gd name="T59" fmla="*/ 118 h 244"/>
                <a:gd name="T60" fmla="*/ 191 w 248"/>
                <a:gd name="T61" fmla="*/ 114 h 244"/>
                <a:gd name="T62" fmla="*/ 196 w 248"/>
                <a:gd name="T63" fmla="*/ 108 h 244"/>
                <a:gd name="T64" fmla="*/ 200 w 248"/>
                <a:gd name="T65" fmla="*/ 105 h 244"/>
                <a:gd name="T66" fmla="*/ 205 w 248"/>
                <a:gd name="T67" fmla="*/ 9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44">
                  <a:moveTo>
                    <a:pt x="205" y="98"/>
                  </a:moveTo>
                  <a:cubicBezTo>
                    <a:pt x="206" y="97"/>
                    <a:pt x="207" y="96"/>
                    <a:pt x="208" y="95"/>
                  </a:cubicBezTo>
                  <a:cubicBezTo>
                    <a:pt x="210" y="92"/>
                    <a:pt x="212" y="90"/>
                    <a:pt x="214" y="87"/>
                  </a:cubicBezTo>
                  <a:cubicBezTo>
                    <a:pt x="214" y="86"/>
                    <a:pt x="215" y="85"/>
                    <a:pt x="216" y="85"/>
                  </a:cubicBezTo>
                  <a:cubicBezTo>
                    <a:pt x="218" y="82"/>
                    <a:pt x="220" y="79"/>
                    <a:pt x="221" y="76"/>
                  </a:cubicBezTo>
                  <a:cubicBezTo>
                    <a:pt x="222" y="75"/>
                    <a:pt x="222" y="75"/>
                    <a:pt x="223" y="74"/>
                  </a:cubicBezTo>
                  <a:cubicBezTo>
                    <a:pt x="225" y="71"/>
                    <a:pt x="226" y="68"/>
                    <a:pt x="228" y="64"/>
                  </a:cubicBezTo>
                  <a:cubicBezTo>
                    <a:pt x="228" y="64"/>
                    <a:pt x="229" y="63"/>
                    <a:pt x="229" y="63"/>
                  </a:cubicBezTo>
                  <a:cubicBezTo>
                    <a:pt x="231" y="59"/>
                    <a:pt x="232" y="56"/>
                    <a:pt x="234" y="52"/>
                  </a:cubicBezTo>
                  <a:cubicBezTo>
                    <a:pt x="234" y="51"/>
                    <a:pt x="234" y="51"/>
                    <a:pt x="234" y="51"/>
                  </a:cubicBezTo>
                  <a:cubicBezTo>
                    <a:pt x="241" y="35"/>
                    <a:pt x="246" y="18"/>
                    <a:pt x="24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44" y="128"/>
                    <a:pt x="53" y="156"/>
                    <a:pt x="0" y="161"/>
                  </a:cubicBezTo>
                  <a:cubicBezTo>
                    <a:pt x="1" y="162"/>
                    <a:pt x="12" y="165"/>
                    <a:pt x="27" y="166"/>
                  </a:cubicBezTo>
                  <a:cubicBezTo>
                    <a:pt x="41" y="171"/>
                    <a:pt x="54" y="181"/>
                    <a:pt x="57" y="202"/>
                  </a:cubicBezTo>
                  <a:cubicBezTo>
                    <a:pt x="61" y="243"/>
                    <a:pt x="41" y="232"/>
                    <a:pt x="41" y="232"/>
                  </a:cubicBezTo>
                  <a:cubicBezTo>
                    <a:pt x="43" y="239"/>
                    <a:pt x="49" y="244"/>
                    <a:pt x="57" y="244"/>
                  </a:cubicBezTo>
                  <a:cubicBezTo>
                    <a:pt x="64" y="244"/>
                    <a:pt x="70" y="239"/>
                    <a:pt x="72" y="23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80" y="192"/>
                    <a:pt x="93" y="172"/>
                    <a:pt x="113" y="161"/>
                  </a:cubicBezTo>
                  <a:cubicBezTo>
                    <a:pt x="117" y="159"/>
                    <a:pt x="121" y="157"/>
                    <a:pt x="123" y="156"/>
                  </a:cubicBezTo>
                  <a:cubicBezTo>
                    <a:pt x="129" y="154"/>
                    <a:pt x="134" y="152"/>
                    <a:pt x="139" y="150"/>
                  </a:cubicBezTo>
                  <a:cubicBezTo>
                    <a:pt x="142" y="148"/>
                    <a:pt x="145" y="147"/>
                    <a:pt x="148" y="145"/>
                  </a:cubicBezTo>
                  <a:cubicBezTo>
                    <a:pt x="150" y="144"/>
                    <a:pt x="151" y="143"/>
                    <a:pt x="152" y="143"/>
                  </a:cubicBezTo>
                  <a:cubicBezTo>
                    <a:pt x="155" y="141"/>
                    <a:pt x="157" y="140"/>
                    <a:pt x="160" y="138"/>
                  </a:cubicBezTo>
                  <a:cubicBezTo>
                    <a:pt x="161" y="137"/>
                    <a:pt x="163" y="136"/>
                    <a:pt x="164" y="135"/>
                  </a:cubicBezTo>
                  <a:cubicBezTo>
                    <a:pt x="166" y="134"/>
                    <a:pt x="169" y="132"/>
                    <a:pt x="171" y="131"/>
                  </a:cubicBezTo>
                  <a:cubicBezTo>
                    <a:pt x="172" y="130"/>
                    <a:pt x="174" y="128"/>
                    <a:pt x="176" y="127"/>
                  </a:cubicBezTo>
                  <a:cubicBezTo>
                    <a:pt x="177" y="126"/>
                    <a:pt x="179" y="124"/>
                    <a:pt x="181" y="123"/>
                  </a:cubicBezTo>
                  <a:cubicBezTo>
                    <a:pt x="183" y="121"/>
                    <a:pt x="185" y="120"/>
                    <a:pt x="186" y="118"/>
                  </a:cubicBezTo>
                  <a:cubicBezTo>
                    <a:pt x="188" y="117"/>
                    <a:pt x="189" y="115"/>
                    <a:pt x="191" y="114"/>
                  </a:cubicBezTo>
                  <a:cubicBezTo>
                    <a:pt x="193" y="112"/>
                    <a:pt x="194" y="110"/>
                    <a:pt x="196" y="108"/>
                  </a:cubicBezTo>
                  <a:cubicBezTo>
                    <a:pt x="197" y="107"/>
                    <a:pt x="199" y="106"/>
                    <a:pt x="200" y="105"/>
                  </a:cubicBezTo>
                  <a:cubicBezTo>
                    <a:pt x="202" y="103"/>
                    <a:pt x="204" y="100"/>
                    <a:pt x="205" y="9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ṥḻiḓê"/>
            <p:cNvSpPr/>
            <p:nvPr/>
          </p:nvSpPr>
          <p:spPr bwMode="auto">
            <a:xfrm>
              <a:off x="5468938" y="2852738"/>
              <a:ext cx="247650" cy="190500"/>
            </a:xfrm>
            <a:custGeom>
              <a:avLst/>
              <a:gdLst>
                <a:gd name="T0" fmla="*/ 37 w 75"/>
                <a:gd name="T1" fmla="*/ 58 h 58"/>
                <a:gd name="T2" fmla="*/ 37 w 75"/>
                <a:gd name="T3" fmla="*/ 0 h 58"/>
                <a:gd name="T4" fmla="*/ 37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37" y="58"/>
                  </a:moveTo>
                  <a:cubicBezTo>
                    <a:pt x="75" y="58"/>
                    <a:pt x="75" y="0"/>
                    <a:pt x="37" y="0"/>
                  </a:cubicBezTo>
                  <a:cubicBezTo>
                    <a:pt x="0" y="0"/>
                    <a:pt x="0" y="58"/>
                    <a:pt x="37" y="5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šļide"/>
            <p:cNvSpPr/>
            <p:nvPr/>
          </p:nvSpPr>
          <p:spPr bwMode="auto">
            <a:xfrm>
              <a:off x="5535613" y="3079751"/>
              <a:ext cx="131763" cy="101600"/>
            </a:xfrm>
            <a:custGeom>
              <a:avLst/>
              <a:gdLst>
                <a:gd name="T0" fmla="*/ 20 w 40"/>
                <a:gd name="T1" fmla="*/ 31 h 31"/>
                <a:gd name="T2" fmla="*/ 20 w 40"/>
                <a:gd name="T3" fmla="*/ 0 h 31"/>
                <a:gd name="T4" fmla="*/ 20 w 4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0" y="31"/>
                  </a:moveTo>
                  <a:cubicBezTo>
                    <a:pt x="40" y="31"/>
                    <a:pt x="40" y="0"/>
                    <a:pt x="20" y="0"/>
                  </a:cubicBezTo>
                  <a:cubicBezTo>
                    <a:pt x="0" y="0"/>
                    <a:pt x="0" y="31"/>
                    <a:pt x="20" y="3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íṩļïḍè"/>
            <p:cNvSpPr/>
            <p:nvPr/>
          </p:nvSpPr>
          <p:spPr bwMode="auto">
            <a:xfrm>
              <a:off x="7053263" y="4124326"/>
              <a:ext cx="1062038" cy="438150"/>
            </a:xfrm>
            <a:custGeom>
              <a:avLst/>
              <a:gdLst>
                <a:gd name="T0" fmla="*/ 322 w 322"/>
                <a:gd name="T1" fmla="*/ 133 h 133"/>
                <a:gd name="T2" fmla="*/ 0 w 322"/>
                <a:gd name="T3" fmla="*/ 133 h 133"/>
                <a:gd name="T4" fmla="*/ 0 w 322"/>
                <a:gd name="T5" fmla="*/ 8 h 133"/>
                <a:gd name="T6" fmla="*/ 8 w 322"/>
                <a:gd name="T7" fmla="*/ 0 h 133"/>
                <a:gd name="T8" fmla="*/ 314 w 322"/>
                <a:gd name="T9" fmla="*/ 0 h 133"/>
                <a:gd name="T10" fmla="*/ 322 w 322"/>
                <a:gd name="T11" fmla="*/ 8 h 133"/>
                <a:gd name="T12" fmla="*/ 322 w 322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33">
                  <a:moveTo>
                    <a:pt x="322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9" y="0"/>
                    <a:pt x="322" y="4"/>
                    <a:pt x="322" y="8"/>
                  </a:cubicBezTo>
                  <a:lnTo>
                    <a:pt x="322" y="133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ṧḻïḋê"/>
            <p:cNvSpPr/>
            <p:nvPr/>
          </p:nvSpPr>
          <p:spPr bwMode="auto">
            <a:xfrm>
              <a:off x="7053263" y="4562476"/>
              <a:ext cx="1062038" cy="550863"/>
            </a:xfrm>
            <a:custGeom>
              <a:avLst/>
              <a:gdLst>
                <a:gd name="T0" fmla="*/ 313 w 322"/>
                <a:gd name="T1" fmla="*/ 167 h 167"/>
                <a:gd name="T2" fmla="*/ 8 w 322"/>
                <a:gd name="T3" fmla="*/ 167 h 167"/>
                <a:gd name="T4" fmla="*/ 0 w 322"/>
                <a:gd name="T5" fmla="*/ 158 h 167"/>
                <a:gd name="T6" fmla="*/ 0 w 322"/>
                <a:gd name="T7" fmla="*/ 0 h 167"/>
                <a:gd name="T8" fmla="*/ 322 w 322"/>
                <a:gd name="T9" fmla="*/ 0 h 167"/>
                <a:gd name="T10" fmla="*/ 322 w 322"/>
                <a:gd name="T11" fmla="*/ 158 h 167"/>
                <a:gd name="T12" fmla="*/ 313 w 322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167">
                  <a:moveTo>
                    <a:pt x="313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3" y="167"/>
                    <a:pt x="0" y="163"/>
                    <a:pt x="0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58"/>
                    <a:pt x="322" y="158"/>
                    <a:pt x="322" y="158"/>
                  </a:cubicBezTo>
                  <a:cubicBezTo>
                    <a:pt x="322" y="163"/>
                    <a:pt x="318" y="167"/>
                    <a:pt x="313" y="167"/>
                  </a:cubicBezTo>
                  <a:close/>
                </a:path>
              </a:pathLst>
            </a:custGeom>
            <a:solidFill>
              <a:srgbClr val="ECB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îṧľïḍé"/>
            <p:cNvSpPr/>
            <p:nvPr/>
          </p:nvSpPr>
          <p:spPr bwMode="auto">
            <a:xfrm>
              <a:off x="7221538" y="3965576"/>
              <a:ext cx="68263" cy="266700"/>
            </a:xfrm>
            <a:custGeom>
              <a:avLst/>
              <a:gdLst>
                <a:gd name="T0" fmla="*/ 16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6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6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6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6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ŝ1idè"/>
            <p:cNvSpPr/>
            <p:nvPr/>
          </p:nvSpPr>
          <p:spPr bwMode="auto">
            <a:xfrm>
              <a:off x="7877175" y="3965576"/>
              <a:ext cx="69850" cy="266700"/>
            </a:xfrm>
            <a:custGeom>
              <a:avLst/>
              <a:gdLst>
                <a:gd name="T0" fmla="*/ 15 w 21"/>
                <a:gd name="T1" fmla="*/ 81 h 81"/>
                <a:gd name="T2" fmla="*/ 5 w 21"/>
                <a:gd name="T3" fmla="*/ 81 h 81"/>
                <a:gd name="T4" fmla="*/ 0 w 21"/>
                <a:gd name="T5" fmla="*/ 76 h 81"/>
                <a:gd name="T6" fmla="*/ 0 w 21"/>
                <a:gd name="T7" fmla="*/ 6 h 81"/>
                <a:gd name="T8" fmla="*/ 5 w 21"/>
                <a:gd name="T9" fmla="*/ 0 h 81"/>
                <a:gd name="T10" fmla="*/ 15 w 21"/>
                <a:gd name="T11" fmla="*/ 0 h 81"/>
                <a:gd name="T12" fmla="*/ 21 w 21"/>
                <a:gd name="T13" fmla="*/ 6 h 81"/>
                <a:gd name="T14" fmla="*/ 21 w 21"/>
                <a:gd name="T15" fmla="*/ 76 h 81"/>
                <a:gd name="T16" fmla="*/ 15 w 21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1">
                  <a:moveTo>
                    <a:pt x="15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9"/>
                    <a:pt x="19" y="81"/>
                    <a:pt x="15" y="81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ïṣ1íďè"/>
            <p:cNvSpPr/>
            <p:nvPr/>
          </p:nvSpPr>
          <p:spPr bwMode="auto">
            <a:xfrm>
              <a:off x="7353300" y="4259263"/>
              <a:ext cx="165100" cy="141288"/>
            </a:xfrm>
            <a:custGeom>
              <a:avLst/>
              <a:gdLst>
                <a:gd name="T0" fmla="*/ 81 w 104"/>
                <a:gd name="T1" fmla="*/ 89 h 89"/>
                <a:gd name="T2" fmla="*/ 81 w 104"/>
                <a:gd name="T3" fmla="*/ 42 h 89"/>
                <a:gd name="T4" fmla="*/ 58 w 104"/>
                <a:gd name="T5" fmla="*/ 79 h 89"/>
                <a:gd name="T6" fmla="*/ 45 w 104"/>
                <a:gd name="T7" fmla="*/ 79 h 89"/>
                <a:gd name="T8" fmla="*/ 23 w 104"/>
                <a:gd name="T9" fmla="*/ 42 h 89"/>
                <a:gd name="T10" fmla="*/ 23 w 104"/>
                <a:gd name="T11" fmla="*/ 89 h 89"/>
                <a:gd name="T12" fmla="*/ 0 w 104"/>
                <a:gd name="T13" fmla="*/ 89 h 89"/>
                <a:gd name="T14" fmla="*/ 0 w 104"/>
                <a:gd name="T15" fmla="*/ 0 h 89"/>
                <a:gd name="T16" fmla="*/ 20 w 104"/>
                <a:gd name="T17" fmla="*/ 0 h 89"/>
                <a:gd name="T18" fmla="*/ 52 w 104"/>
                <a:gd name="T19" fmla="*/ 50 h 89"/>
                <a:gd name="T20" fmla="*/ 83 w 104"/>
                <a:gd name="T21" fmla="*/ 0 h 89"/>
                <a:gd name="T22" fmla="*/ 104 w 104"/>
                <a:gd name="T23" fmla="*/ 0 h 89"/>
                <a:gd name="T24" fmla="*/ 104 w 104"/>
                <a:gd name="T25" fmla="*/ 89 h 89"/>
                <a:gd name="T26" fmla="*/ 81 w 104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89">
                  <a:moveTo>
                    <a:pt x="81" y="89"/>
                  </a:moveTo>
                  <a:lnTo>
                    <a:pt x="81" y="42"/>
                  </a:lnTo>
                  <a:lnTo>
                    <a:pt x="58" y="79"/>
                  </a:lnTo>
                  <a:lnTo>
                    <a:pt x="45" y="79"/>
                  </a:lnTo>
                  <a:lnTo>
                    <a:pt x="23" y="42"/>
                  </a:lnTo>
                  <a:lnTo>
                    <a:pt x="23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5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išļiďê"/>
            <p:cNvSpPr/>
            <p:nvPr/>
          </p:nvSpPr>
          <p:spPr bwMode="auto">
            <a:xfrm>
              <a:off x="7531100" y="4259263"/>
              <a:ext cx="165100" cy="141288"/>
            </a:xfrm>
            <a:custGeom>
              <a:avLst/>
              <a:gdLst>
                <a:gd name="T0" fmla="*/ 71 w 104"/>
                <a:gd name="T1" fmla="*/ 71 h 89"/>
                <a:gd name="T2" fmla="*/ 31 w 104"/>
                <a:gd name="T3" fmla="*/ 71 h 89"/>
                <a:gd name="T4" fmla="*/ 25 w 104"/>
                <a:gd name="T5" fmla="*/ 89 h 89"/>
                <a:gd name="T6" fmla="*/ 0 w 104"/>
                <a:gd name="T7" fmla="*/ 89 h 89"/>
                <a:gd name="T8" fmla="*/ 39 w 104"/>
                <a:gd name="T9" fmla="*/ 0 h 89"/>
                <a:gd name="T10" fmla="*/ 64 w 104"/>
                <a:gd name="T11" fmla="*/ 0 h 89"/>
                <a:gd name="T12" fmla="*/ 104 w 104"/>
                <a:gd name="T13" fmla="*/ 89 h 89"/>
                <a:gd name="T14" fmla="*/ 77 w 104"/>
                <a:gd name="T15" fmla="*/ 89 h 89"/>
                <a:gd name="T16" fmla="*/ 71 w 104"/>
                <a:gd name="T17" fmla="*/ 71 h 89"/>
                <a:gd name="T18" fmla="*/ 62 w 104"/>
                <a:gd name="T19" fmla="*/ 52 h 89"/>
                <a:gd name="T20" fmla="*/ 50 w 104"/>
                <a:gd name="T21" fmla="*/ 25 h 89"/>
                <a:gd name="T22" fmla="*/ 39 w 104"/>
                <a:gd name="T23" fmla="*/ 52 h 89"/>
                <a:gd name="T24" fmla="*/ 62 w 104"/>
                <a:gd name="T25" fmla="*/ 5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89">
                  <a:moveTo>
                    <a:pt x="71" y="71"/>
                  </a:moveTo>
                  <a:lnTo>
                    <a:pt x="31" y="71"/>
                  </a:lnTo>
                  <a:lnTo>
                    <a:pt x="25" y="89"/>
                  </a:lnTo>
                  <a:lnTo>
                    <a:pt x="0" y="8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104" y="89"/>
                  </a:lnTo>
                  <a:lnTo>
                    <a:pt x="77" y="89"/>
                  </a:lnTo>
                  <a:lnTo>
                    <a:pt x="71" y="71"/>
                  </a:lnTo>
                  <a:close/>
                  <a:moveTo>
                    <a:pt x="62" y="52"/>
                  </a:moveTo>
                  <a:lnTo>
                    <a:pt x="50" y="25"/>
                  </a:lnTo>
                  <a:lnTo>
                    <a:pt x="39" y="52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iş1ïďê"/>
            <p:cNvSpPr/>
            <p:nvPr/>
          </p:nvSpPr>
          <p:spPr bwMode="auto">
            <a:xfrm>
              <a:off x="7678738" y="4259263"/>
              <a:ext cx="149225" cy="141288"/>
            </a:xfrm>
            <a:custGeom>
              <a:avLst/>
              <a:gdLst>
                <a:gd name="T0" fmla="*/ 59 w 94"/>
                <a:gd name="T1" fmla="*/ 56 h 89"/>
                <a:gd name="T2" fmla="*/ 59 w 94"/>
                <a:gd name="T3" fmla="*/ 89 h 89"/>
                <a:gd name="T4" fmla="*/ 34 w 94"/>
                <a:gd name="T5" fmla="*/ 89 h 89"/>
                <a:gd name="T6" fmla="*/ 34 w 94"/>
                <a:gd name="T7" fmla="*/ 56 h 89"/>
                <a:gd name="T8" fmla="*/ 0 w 94"/>
                <a:gd name="T9" fmla="*/ 0 h 89"/>
                <a:gd name="T10" fmla="*/ 27 w 94"/>
                <a:gd name="T11" fmla="*/ 0 h 89"/>
                <a:gd name="T12" fmla="*/ 48 w 94"/>
                <a:gd name="T13" fmla="*/ 35 h 89"/>
                <a:gd name="T14" fmla="*/ 69 w 94"/>
                <a:gd name="T15" fmla="*/ 0 h 89"/>
                <a:gd name="T16" fmla="*/ 94 w 94"/>
                <a:gd name="T17" fmla="*/ 0 h 89"/>
                <a:gd name="T18" fmla="*/ 59 w 94"/>
                <a:gd name="T19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9">
                  <a:moveTo>
                    <a:pt x="59" y="56"/>
                  </a:moveTo>
                  <a:lnTo>
                    <a:pt x="59" y="89"/>
                  </a:lnTo>
                  <a:lnTo>
                    <a:pt x="34" y="89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8" y="35"/>
                  </a:lnTo>
                  <a:lnTo>
                    <a:pt x="69" y="0"/>
                  </a:lnTo>
                  <a:lnTo>
                    <a:pt x="94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sliḍê"/>
            <p:cNvSpPr/>
            <p:nvPr/>
          </p:nvSpPr>
          <p:spPr bwMode="auto">
            <a:xfrm>
              <a:off x="7381875" y="4700588"/>
              <a:ext cx="131763" cy="280988"/>
            </a:xfrm>
            <a:custGeom>
              <a:avLst/>
              <a:gdLst>
                <a:gd name="T0" fmla="*/ 83 w 83"/>
                <a:gd name="T1" fmla="*/ 0 h 177"/>
                <a:gd name="T2" fmla="*/ 83 w 83"/>
                <a:gd name="T3" fmla="*/ 177 h 177"/>
                <a:gd name="T4" fmla="*/ 34 w 83"/>
                <a:gd name="T5" fmla="*/ 177 h 177"/>
                <a:gd name="T6" fmla="*/ 34 w 83"/>
                <a:gd name="T7" fmla="*/ 38 h 177"/>
                <a:gd name="T8" fmla="*/ 0 w 83"/>
                <a:gd name="T9" fmla="*/ 38 h 177"/>
                <a:gd name="T10" fmla="*/ 0 w 83"/>
                <a:gd name="T11" fmla="*/ 0 h 177"/>
                <a:gd name="T12" fmla="*/ 83 w 83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7">
                  <a:moveTo>
                    <a:pt x="83" y="0"/>
                  </a:moveTo>
                  <a:lnTo>
                    <a:pt x="83" y="177"/>
                  </a:lnTo>
                  <a:lnTo>
                    <a:pt x="34" y="177"/>
                  </a:lnTo>
                  <a:lnTo>
                    <a:pt x="34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íşľiďè"/>
            <p:cNvSpPr/>
            <p:nvPr/>
          </p:nvSpPr>
          <p:spPr bwMode="auto">
            <a:xfrm>
              <a:off x="7546975" y="4700588"/>
              <a:ext cx="228600" cy="284163"/>
            </a:xfrm>
            <a:custGeom>
              <a:avLst/>
              <a:gdLst>
                <a:gd name="T0" fmla="*/ 69 w 69"/>
                <a:gd name="T1" fmla="*/ 57 h 86"/>
                <a:gd name="T2" fmla="*/ 32 w 69"/>
                <a:gd name="T3" fmla="*/ 86 h 86"/>
                <a:gd name="T4" fmla="*/ 0 w 69"/>
                <a:gd name="T5" fmla="*/ 78 h 86"/>
                <a:gd name="T6" fmla="*/ 8 w 69"/>
                <a:gd name="T7" fmla="*/ 60 h 86"/>
                <a:gd name="T8" fmla="*/ 32 w 69"/>
                <a:gd name="T9" fmla="*/ 67 h 86"/>
                <a:gd name="T10" fmla="*/ 45 w 69"/>
                <a:gd name="T11" fmla="*/ 58 h 86"/>
                <a:gd name="T12" fmla="*/ 29 w 69"/>
                <a:gd name="T13" fmla="*/ 49 h 86"/>
                <a:gd name="T14" fmla="*/ 6 w 69"/>
                <a:gd name="T15" fmla="*/ 49 h 86"/>
                <a:gd name="T16" fmla="*/ 10 w 69"/>
                <a:gd name="T17" fmla="*/ 0 h 86"/>
                <a:gd name="T18" fmla="*/ 64 w 69"/>
                <a:gd name="T19" fmla="*/ 0 h 86"/>
                <a:gd name="T20" fmla="*/ 64 w 69"/>
                <a:gd name="T21" fmla="*/ 18 h 86"/>
                <a:gd name="T22" fmla="*/ 30 w 69"/>
                <a:gd name="T23" fmla="*/ 18 h 86"/>
                <a:gd name="T24" fmla="*/ 29 w 69"/>
                <a:gd name="T25" fmla="*/ 31 h 86"/>
                <a:gd name="T26" fmla="*/ 34 w 69"/>
                <a:gd name="T27" fmla="*/ 31 h 86"/>
                <a:gd name="T28" fmla="*/ 69 w 69"/>
                <a:gd name="T29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69" y="57"/>
                  </a:moveTo>
                  <a:cubicBezTo>
                    <a:pt x="69" y="72"/>
                    <a:pt x="58" y="86"/>
                    <a:pt x="32" y="86"/>
                  </a:cubicBezTo>
                  <a:cubicBezTo>
                    <a:pt x="21" y="86"/>
                    <a:pt x="8" y="83"/>
                    <a:pt x="0" y="7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5" y="64"/>
                    <a:pt x="24" y="67"/>
                    <a:pt x="32" y="67"/>
                  </a:cubicBezTo>
                  <a:cubicBezTo>
                    <a:pt x="40" y="67"/>
                    <a:pt x="45" y="64"/>
                    <a:pt x="45" y="58"/>
                  </a:cubicBezTo>
                  <a:cubicBezTo>
                    <a:pt x="45" y="53"/>
                    <a:pt x="42" y="49"/>
                    <a:pt x="2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60" y="31"/>
                    <a:pt x="69" y="42"/>
                    <a:pt x="69" y="57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ľid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iŝḷîďè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ṥḻîḑé"/>
            <p:cNvSpPr/>
            <p:nvPr/>
          </p:nvSpPr>
          <p:spPr bwMode="auto">
            <a:xfrm>
              <a:off x="4337050" y="4924426"/>
              <a:ext cx="161925" cy="188913"/>
            </a:xfrm>
            <a:custGeom>
              <a:avLst/>
              <a:gdLst>
                <a:gd name="T0" fmla="*/ 17 w 102"/>
                <a:gd name="T1" fmla="*/ 0 h 119"/>
                <a:gd name="T2" fmla="*/ 0 w 102"/>
                <a:gd name="T3" fmla="*/ 119 h 119"/>
                <a:gd name="T4" fmla="*/ 102 w 102"/>
                <a:gd name="T5" fmla="*/ 38 h 119"/>
                <a:gd name="T6" fmla="*/ 17 w 10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9">
                  <a:moveTo>
                    <a:pt x="17" y="0"/>
                  </a:moveTo>
                  <a:lnTo>
                    <a:pt x="0" y="119"/>
                  </a:lnTo>
                  <a:lnTo>
                    <a:pt x="102" y="3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í$ḷiďê"/>
            <p:cNvSpPr/>
            <p:nvPr/>
          </p:nvSpPr>
          <p:spPr bwMode="auto">
            <a:xfrm>
              <a:off x="4856163" y="4924426"/>
              <a:ext cx="160338" cy="188913"/>
            </a:xfrm>
            <a:custGeom>
              <a:avLst/>
              <a:gdLst>
                <a:gd name="T0" fmla="*/ 85 w 101"/>
                <a:gd name="T1" fmla="*/ 0 h 119"/>
                <a:gd name="T2" fmla="*/ 101 w 101"/>
                <a:gd name="T3" fmla="*/ 119 h 119"/>
                <a:gd name="T4" fmla="*/ 0 w 101"/>
                <a:gd name="T5" fmla="*/ 38 h 119"/>
                <a:gd name="T6" fmla="*/ 85 w 101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9">
                  <a:moveTo>
                    <a:pt x="85" y="0"/>
                  </a:moveTo>
                  <a:lnTo>
                    <a:pt x="101" y="119"/>
                  </a:lnTo>
                  <a:lnTo>
                    <a:pt x="0" y="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liďe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ïşḻidê"/>
            <p:cNvSpPr/>
            <p:nvPr/>
          </p:nvSpPr>
          <p:spPr bwMode="auto">
            <a:xfrm>
              <a:off x="4924425" y="4259263"/>
              <a:ext cx="185738" cy="184150"/>
            </a:xfrm>
            <a:custGeom>
              <a:avLst/>
              <a:gdLst>
                <a:gd name="T0" fmla="*/ 38 w 117"/>
                <a:gd name="T1" fmla="*/ 116 h 116"/>
                <a:gd name="T2" fmla="*/ 0 w 117"/>
                <a:gd name="T3" fmla="*/ 81 h 116"/>
                <a:gd name="T4" fmla="*/ 79 w 117"/>
                <a:gd name="T5" fmla="*/ 0 h 116"/>
                <a:gd name="T6" fmla="*/ 117 w 117"/>
                <a:gd name="T7" fmla="*/ 37 h 116"/>
                <a:gd name="T8" fmla="*/ 38 w 11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6">
                  <a:moveTo>
                    <a:pt x="38" y="116"/>
                  </a:moveTo>
                  <a:lnTo>
                    <a:pt x="0" y="81"/>
                  </a:lnTo>
                  <a:lnTo>
                    <a:pt x="79" y="0"/>
                  </a:lnTo>
                  <a:lnTo>
                    <a:pt x="117" y="37"/>
                  </a:lnTo>
                  <a:lnTo>
                    <a:pt x="38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ísḷíḓe"/>
            <p:cNvSpPr/>
            <p:nvPr/>
          </p:nvSpPr>
          <p:spPr bwMode="auto">
            <a:xfrm>
              <a:off x="4892675" y="4068763"/>
              <a:ext cx="411163" cy="407988"/>
            </a:xfrm>
            <a:custGeom>
              <a:avLst/>
              <a:gdLst>
                <a:gd name="T0" fmla="*/ 98 w 125"/>
                <a:gd name="T1" fmla="*/ 124 h 124"/>
                <a:gd name="T2" fmla="*/ 97 w 125"/>
                <a:gd name="T3" fmla="*/ 27 h 124"/>
                <a:gd name="T4" fmla="*/ 0 w 125"/>
                <a:gd name="T5" fmla="*/ 26 h 124"/>
                <a:gd name="T6" fmla="*/ 98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98" y="124"/>
                  </a:moveTo>
                  <a:cubicBezTo>
                    <a:pt x="125" y="97"/>
                    <a:pt x="124" y="54"/>
                    <a:pt x="97" y="27"/>
                  </a:cubicBezTo>
                  <a:cubicBezTo>
                    <a:pt x="70" y="0"/>
                    <a:pt x="27" y="0"/>
                    <a:pt x="0" y="26"/>
                  </a:cubicBezTo>
                  <a:lnTo>
                    <a:pt x="98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ṣlïḓê"/>
            <p:cNvSpPr/>
            <p:nvPr/>
          </p:nvSpPr>
          <p:spPr bwMode="auto">
            <a:xfrm>
              <a:off x="5149850" y="4111626"/>
              <a:ext cx="153988" cy="365125"/>
            </a:xfrm>
            <a:custGeom>
              <a:avLst/>
              <a:gdLst>
                <a:gd name="T0" fmla="*/ 19 w 47"/>
                <a:gd name="T1" fmla="*/ 14 h 111"/>
                <a:gd name="T2" fmla="*/ 0 w 47"/>
                <a:gd name="T3" fmla="*/ 0 h 111"/>
                <a:gd name="T4" fmla="*/ 3 w 47"/>
                <a:gd name="T5" fmla="*/ 3 h 111"/>
                <a:gd name="T6" fmla="*/ 6 w 47"/>
                <a:gd name="T7" fmla="*/ 97 h 111"/>
                <a:gd name="T8" fmla="*/ 20 w 47"/>
                <a:gd name="T9" fmla="*/ 111 h 111"/>
                <a:gd name="T10" fmla="*/ 19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19" y="14"/>
                  </a:moveTo>
                  <a:cubicBezTo>
                    <a:pt x="14" y="8"/>
                    <a:pt x="7" y="4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29" y="29"/>
                    <a:pt x="30" y="70"/>
                    <a:pt x="6" y="97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47" y="84"/>
                    <a:pt x="46" y="41"/>
                    <a:pt x="19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işľïḑé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ïşlîdè"/>
            <p:cNvSpPr/>
            <p:nvPr/>
          </p:nvSpPr>
          <p:spPr bwMode="auto">
            <a:xfrm>
              <a:off x="4241800" y="4259263"/>
              <a:ext cx="188913" cy="184150"/>
            </a:xfrm>
            <a:custGeom>
              <a:avLst/>
              <a:gdLst>
                <a:gd name="T0" fmla="*/ 81 w 119"/>
                <a:gd name="T1" fmla="*/ 116 h 116"/>
                <a:gd name="T2" fmla="*/ 119 w 119"/>
                <a:gd name="T3" fmla="*/ 81 h 116"/>
                <a:gd name="T4" fmla="*/ 38 w 119"/>
                <a:gd name="T5" fmla="*/ 0 h 116"/>
                <a:gd name="T6" fmla="*/ 0 w 119"/>
                <a:gd name="T7" fmla="*/ 37 h 116"/>
                <a:gd name="T8" fmla="*/ 81 w 11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6">
                  <a:moveTo>
                    <a:pt x="81" y="116"/>
                  </a:moveTo>
                  <a:lnTo>
                    <a:pt x="119" y="81"/>
                  </a:lnTo>
                  <a:lnTo>
                    <a:pt x="38" y="0"/>
                  </a:lnTo>
                  <a:lnTo>
                    <a:pt x="0" y="37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íşḷïḓê"/>
            <p:cNvSpPr/>
            <p:nvPr/>
          </p:nvSpPr>
          <p:spPr bwMode="auto">
            <a:xfrm>
              <a:off x="4051300" y="4068763"/>
              <a:ext cx="411163" cy="407988"/>
            </a:xfrm>
            <a:custGeom>
              <a:avLst/>
              <a:gdLst>
                <a:gd name="T0" fmla="*/ 26 w 125"/>
                <a:gd name="T1" fmla="*/ 124 h 124"/>
                <a:gd name="T2" fmla="*/ 27 w 125"/>
                <a:gd name="T3" fmla="*/ 27 h 124"/>
                <a:gd name="T4" fmla="*/ 125 w 125"/>
                <a:gd name="T5" fmla="*/ 26 h 124"/>
                <a:gd name="T6" fmla="*/ 26 w 125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4">
                  <a:moveTo>
                    <a:pt x="26" y="124"/>
                  </a:moveTo>
                  <a:cubicBezTo>
                    <a:pt x="0" y="97"/>
                    <a:pt x="0" y="54"/>
                    <a:pt x="27" y="27"/>
                  </a:cubicBezTo>
                  <a:cubicBezTo>
                    <a:pt x="54" y="0"/>
                    <a:pt x="98" y="0"/>
                    <a:pt x="125" y="26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sļidè"/>
            <p:cNvSpPr/>
            <p:nvPr/>
          </p:nvSpPr>
          <p:spPr bwMode="auto">
            <a:xfrm>
              <a:off x="4051300" y="4111626"/>
              <a:ext cx="153988" cy="365125"/>
            </a:xfrm>
            <a:custGeom>
              <a:avLst/>
              <a:gdLst>
                <a:gd name="T0" fmla="*/ 27 w 47"/>
                <a:gd name="T1" fmla="*/ 14 h 111"/>
                <a:gd name="T2" fmla="*/ 47 w 47"/>
                <a:gd name="T3" fmla="*/ 0 h 111"/>
                <a:gd name="T4" fmla="*/ 44 w 47"/>
                <a:gd name="T5" fmla="*/ 3 h 111"/>
                <a:gd name="T6" fmla="*/ 40 w 47"/>
                <a:gd name="T7" fmla="*/ 97 h 111"/>
                <a:gd name="T8" fmla="*/ 26 w 47"/>
                <a:gd name="T9" fmla="*/ 111 h 111"/>
                <a:gd name="T10" fmla="*/ 27 w 47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11">
                  <a:moveTo>
                    <a:pt x="27" y="14"/>
                  </a:moveTo>
                  <a:cubicBezTo>
                    <a:pt x="33" y="8"/>
                    <a:pt x="40" y="4"/>
                    <a:pt x="47" y="0"/>
                  </a:cubicBezTo>
                  <a:cubicBezTo>
                    <a:pt x="46" y="1"/>
                    <a:pt x="45" y="2"/>
                    <a:pt x="44" y="3"/>
                  </a:cubicBezTo>
                  <a:cubicBezTo>
                    <a:pt x="18" y="29"/>
                    <a:pt x="17" y="70"/>
                    <a:pt x="40" y="97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84"/>
                    <a:pt x="0" y="41"/>
                    <a:pt x="27" y="1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ïsľídè"/>
            <p:cNvSpPr/>
            <p:nvPr/>
          </p:nvSpPr>
          <p:spPr bwMode="auto">
            <a:xfrm>
              <a:off x="4238625" y="4176713"/>
              <a:ext cx="877888" cy="876300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îs1íde"/>
            <p:cNvSpPr/>
            <p:nvPr/>
          </p:nvSpPr>
          <p:spPr bwMode="auto">
            <a:xfrm>
              <a:off x="4294188" y="4237038"/>
              <a:ext cx="765175" cy="760413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Sľíḍe"/>
            <p:cNvSpPr/>
            <p:nvPr/>
          </p:nvSpPr>
          <p:spPr bwMode="auto">
            <a:xfrm>
              <a:off x="4321175" y="4259263"/>
              <a:ext cx="712788" cy="712788"/>
            </a:xfrm>
            <a:prstGeom prst="ellipse">
              <a:avLst/>
            </a:prstGeom>
            <a:solidFill>
              <a:srgbClr val="FCC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îṧ1íďê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î$ḻíḑé"/>
            <p:cNvSpPr/>
            <p:nvPr/>
          </p:nvSpPr>
          <p:spPr bwMode="auto">
            <a:xfrm>
              <a:off x="4556125" y="4625976"/>
              <a:ext cx="128588" cy="147638"/>
            </a:xfrm>
            <a:custGeom>
              <a:avLst/>
              <a:gdLst>
                <a:gd name="T0" fmla="*/ 24 w 81"/>
                <a:gd name="T1" fmla="*/ 93 h 93"/>
                <a:gd name="T2" fmla="*/ 0 w 81"/>
                <a:gd name="T3" fmla="*/ 74 h 93"/>
                <a:gd name="T4" fmla="*/ 56 w 81"/>
                <a:gd name="T5" fmla="*/ 0 h 93"/>
                <a:gd name="T6" fmla="*/ 81 w 81"/>
                <a:gd name="T7" fmla="*/ 20 h 93"/>
                <a:gd name="T8" fmla="*/ 24 w 8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3">
                  <a:moveTo>
                    <a:pt x="24" y="93"/>
                  </a:moveTo>
                  <a:lnTo>
                    <a:pt x="0" y="74"/>
                  </a:lnTo>
                  <a:lnTo>
                    <a:pt x="56" y="0"/>
                  </a:lnTo>
                  <a:lnTo>
                    <a:pt x="81" y="20"/>
                  </a:lnTo>
                  <a:lnTo>
                    <a:pt x="24" y="93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íSḻïdè"/>
            <p:cNvSpPr/>
            <p:nvPr/>
          </p:nvSpPr>
          <p:spPr bwMode="auto">
            <a:xfrm>
              <a:off x="4670425" y="4384676"/>
              <a:ext cx="14288" cy="230188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iśḷïďê"/>
            <p:cNvSpPr/>
            <p:nvPr/>
          </p:nvSpPr>
          <p:spPr bwMode="auto">
            <a:xfrm>
              <a:off x="4670425" y="4384676"/>
              <a:ext cx="0" cy="230188"/>
            </a:xfrm>
            <a:custGeom>
              <a:avLst/>
              <a:gdLst>
                <a:gd name="T0" fmla="*/ 145 h 145"/>
                <a:gd name="T1" fmla="*/ 0 h 145"/>
                <a:gd name="T2" fmla="*/ 145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Sḷîḋé"/>
            <p:cNvSpPr/>
            <p:nvPr/>
          </p:nvSpPr>
          <p:spPr bwMode="auto">
            <a:xfrm flipV="1">
              <a:off x="4670425" y="4384676"/>
              <a:ext cx="0" cy="2301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îşḷíḑè"/>
            <p:cNvSpPr/>
            <p:nvPr/>
          </p:nvSpPr>
          <p:spPr bwMode="auto">
            <a:xfrm>
              <a:off x="4630738" y="4578351"/>
              <a:ext cx="93663" cy="93663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ślîďê"/>
            <p:cNvSpPr/>
            <p:nvPr/>
          </p:nvSpPr>
          <p:spPr bwMode="auto">
            <a:xfrm>
              <a:off x="4654550" y="4602163"/>
              <a:ext cx="46038" cy="4603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7538" y="2719298"/>
            <a:ext cx="7203443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全球化进程加剧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国内质量发展新环境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1.5.3 顾客需求复杂多变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1.5.4 服务型制造模式形成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1.5.5 信息质量受到关注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5400000">
            <a:off x="159106" y="262765"/>
            <a:ext cx="692006" cy="553019"/>
          </a:xfrm>
          <a:prstGeom prst="triangle">
            <a:avLst/>
          </a:prstGeom>
          <a:solidFill>
            <a:srgbClr val="FC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4367" y="1795198"/>
            <a:ext cx="50660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现代质量管理面临的环境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25742" y="186361"/>
            <a:ext cx="596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质量管理面临的环境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34591"/>
            <a:ext cx="7886700" cy="456098"/>
          </a:xfrm>
        </p:spPr>
        <p:txBody>
          <a:bodyPr>
            <a:noAutofit/>
          </a:bodyPr>
          <a:lstStyle/>
          <a:p>
            <a:pPr lvl="0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全球化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94" y="2429111"/>
            <a:ext cx="5028571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34591"/>
            <a:ext cx="7886700" cy="456098"/>
          </a:xfrm>
        </p:spPr>
        <p:txBody>
          <a:bodyPr>
            <a:noAutofit/>
          </a:bodyPr>
          <a:lstStyle/>
          <a:p>
            <a:pPr lvl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资源与环境的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挑战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7" y="2356834"/>
            <a:ext cx="4950416" cy="329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56" y="1690689"/>
            <a:ext cx="3264641" cy="2238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156" y="4260651"/>
            <a:ext cx="3362193" cy="23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34591"/>
            <a:ext cx="7886700" cy="456098"/>
          </a:xfrm>
        </p:spPr>
        <p:txBody>
          <a:bodyPr>
            <a:noAutofit/>
          </a:bodyPr>
          <a:lstStyle/>
          <a:p>
            <a:pPr lvl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顾客需求复杂多变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60" y="1756351"/>
            <a:ext cx="4276190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34591"/>
            <a:ext cx="7886700" cy="456098"/>
          </a:xfrm>
        </p:spPr>
        <p:txBody>
          <a:bodyPr>
            <a:noAutofit/>
          </a:bodyPr>
          <a:lstStyle/>
          <a:p>
            <a:pPr lvl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服务型制造模式形成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175430"/>
            <a:ext cx="4171429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227" y="0"/>
            <a:ext cx="4962596" cy="957023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社会组织存在的基础？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" y="3873330"/>
            <a:ext cx="4209524" cy="2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672" y="3854282"/>
            <a:ext cx="4095238" cy="3037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0" y="957023"/>
            <a:ext cx="4095238" cy="27714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37430" y="2560257"/>
            <a:ext cx="7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质量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53529" y="1087481"/>
            <a:ext cx="1476703" cy="36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价格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成本</a:t>
            </a:r>
            <a:endParaRPr lang="zh-CN" altLang="en-US" sz="2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183469" y="1005865"/>
            <a:ext cx="105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时间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53529" y="2499131"/>
            <a:ext cx="760068" cy="36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服务</a:t>
            </a:r>
            <a:endParaRPr lang="zh-CN" altLang="en-US" sz="24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6477692" y="3411665"/>
            <a:ext cx="91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环保</a:t>
            </a:r>
            <a:endParaRPr lang="zh-CN" altLang="en-US" sz="2400" b="1" dirty="0"/>
          </a:p>
        </p:txBody>
      </p:sp>
      <p:sp>
        <p:nvSpPr>
          <p:cNvPr id="20" name="正五边形 19"/>
          <p:cNvSpPr/>
          <p:nvPr/>
        </p:nvSpPr>
        <p:spPr>
          <a:xfrm>
            <a:off x="5555051" y="1251403"/>
            <a:ext cx="2551359" cy="206887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产品</a:t>
            </a:r>
            <a:r>
              <a:rPr lang="en-US" altLang="zh-CN" sz="2800" dirty="0" smtClean="0"/>
              <a:t>/</a:t>
            </a:r>
          </a:p>
          <a:p>
            <a:pPr algn="ctr"/>
            <a:r>
              <a:rPr lang="zh-CN" altLang="en-US" sz="2800" dirty="0" smtClean="0"/>
              <a:t>服务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97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34591"/>
            <a:ext cx="7886700" cy="456098"/>
          </a:xfrm>
        </p:spPr>
        <p:txBody>
          <a:bodyPr>
            <a:noAutofit/>
          </a:bodyPr>
          <a:lstStyle/>
          <a:p>
            <a:pPr lvl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信息质量受到关注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31" y="1985925"/>
            <a:ext cx="4857055" cy="35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0920" y="1163302"/>
            <a:ext cx="7886700" cy="58822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产品质量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69" y="2268008"/>
            <a:ext cx="3942857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90" y="1213494"/>
            <a:ext cx="567619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89" y="699662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服务质量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5" y="1663416"/>
            <a:ext cx="4671665" cy="30904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45" y="1663416"/>
            <a:ext cx="5809524" cy="3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219" y="3013398"/>
            <a:ext cx="5466667" cy="36380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062" y="5340688"/>
            <a:ext cx="25471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91919"/>
                </a:solidFill>
                <a:latin typeface="PingHei"/>
              </a:rPr>
              <a:t>“海底捞”式的</a:t>
            </a:r>
            <a:r>
              <a:rPr lang="zh-CN" altLang="en-US" sz="2000" b="1" dirty="0" smtClean="0">
                <a:solidFill>
                  <a:srgbClr val="191919"/>
                </a:solidFill>
                <a:latin typeface="PingHei"/>
              </a:rPr>
              <a:t>服务</a:t>
            </a:r>
            <a:endParaRPr lang="en-US" altLang="zh-CN" sz="2000" b="1" dirty="0" smtClean="0">
              <a:solidFill>
                <a:srgbClr val="191919"/>
              </a:solidFill>
              <a:latin typeface="PingHei"/>
            </a:endParaRPr>
          </a:p>
          <a:p>
            <a:r>
              <a:rPr lang="zh-CN" altLang="en-US" sz="2000" dirty="0" smtClean="0">
                <a:solidFill>
                  <a:srgbClr val="191919"/>
                </a:solidFill>
                <a:latin typeface="PingHei"/>
              </a:rPr>
              <a:t>有求必应</a:t>
            </a:r>
            <a:r>
              <a:rPr lang="zh-CN" altLang="en-US" sz="2000" dirty="0">
                <a:solidFill>
                  <a:srgbClr val="191919"/>
                </a:solidFill>
                <a:latin typeface="PingHei"/>
              </a:rPr>
              <a:t>，无微不至，嘘寒问暖，小恩小惠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68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284" y="1060271"/>
            <a:ext cx="7886700" cy="53670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工作质量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53" y="1955921"/>
            <a:ext cx="4546345" cy="45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4BD-2FC3-444A-AF97-D5D5B5C83C1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36729" y="1133074"/>
            <a:ext cx="8351838" cy="4610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dirty="0" smtClean="0"/>
              <a:t>         早晨掀开黑心棉的被子起床，用致癌牙膏刷完牙，喝杯三聚氰三鹿牛奶，吃根柴油炸的洗衣粉油条，外加一个苏丹红咸蛋。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 smtClean="0"/>
              <a:t>         中午用地沟油炒盘避孕药喂的黄膳，再加一盘敌敌畏喷过的金华火腿，喝上两杯甲醇白酒，再整两瓶甲醛啤酒漱口，来份含孔雀石绿的多宝鱼，盛两碗杯陈化粮煮的毒米饭</a:t>
            </a:r>
            <a:r>
              <a:rPr lang="en-US" altLang="zh-CN" dirty="0" smtClean="0">
                <a:latin typeface="Times New Roman" pitchFamily="18" charset="0"/>
              </a:rPr>
              <a:t>……</a:t>
            </a:r>
            <a:r>
              <a:rPr lang="en-US" altLang="zh-CN" dirty="0" smtClean="0"/>
              <a:t>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 smtClean="0"/>
              <a:t>         晚上蒸一盘病的瘦肉精养大的死猪肉做的腊肉，沾上点毛发勾兑的毒酱油，夹两片大粪水浸泡的臭豆腐，还有用福尔马林泡过的凉拌海蜇皮，抓两个添加了漂白粉和吊白块的大馒头。</a:t>
            </a:r>
          </a:p>
        </p:txBody>
      </p:sp>
    </p:spTree>
    <p:extLst>
      <p:ext uri="{BB962C8B-B14F-4D97-AF65-F5344CB8AC3E}">
        <p14:creationId xmlns:p14="http://schemas.microsoft.com/office/powerpoint/2010/main" val="14418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838200" y="3657600"/>
            <a:ext cx="7620000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宋体" pitchFamily="2" charset="-122"/>
              </a:rPr>
              <a:t>质量文化</a:t>
            </a:r>
            <a:endParaRPr lang="zh-CN" altLang="en-US" sz="2400" dirty="0">
              <a:latin typeface="Times New Roman" pitchFamily="18" charset="0"/>
            </a:endParaRPr>
          </a:p>
          <a:p>
            <a:r>
              <a:rPr lang="zh-CN" altLang="en-US" sz="2800" dirty="0">
                <a:latin typeface="宋体" pitchFamily="2" charset="-122"/>
              </a:rPr>
              <a:t>    </a:t>
            </a:r>
            <a:r>
              <a:rPr lang="zh-CN" altLang="en-US" sz="2800" dirty="0" smtClean="0">
                <a:latin typeface="宋体" pitchFamily="2" charset="-122"/>
              </a:rPr>
              <a:t>社会组织中</a:t>
            </a:r>
            <a:r>
              <a:rPr lang="zh-CN" altLang="en-US" sz="2800" dirty="0">
                <a:latin typeface="宋体" pitchFamily="2" charset="-122"/>
              </a:rPr>
              <a:t>自然形成的一系列有关质量问题的意识、规范、价值取向、行动准则、思维方式、风俗习惯、传统观念的软件的总和。</a:t>
            </a:r>
            <a:endParaRPr lang="zh-CN" altLang="en-US" sz="2400" dirty="0">
              <a:latin typeface="宋体" pitchFamily="2" charset="-122"/>
            </a:endParaRP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55650" y="1268413"/>
            <a:ext cx="7543800" cy="2598737"/>
            <a:chOff x="240" y="1339"/>
            <a:chExt cx="4752" cy="1637"/>
          </a:xfrm>
        </p:grpSpPr>
        <p:sp>
          <p:nvSpPr>
            <p:cNvPr id="11269" name="AutoShape 4"/>
            <p:cNvSpPr>
              <a:spLocks noChangeArrowheads="1"/>
            </p:cNvSpPr>
            <p:nvPr/>
          </p:nvSpPr>
          <p:spPr bwMode="auto">
            <a:xfrm>
              <a:off x="816" y="1920"/>
              <a:ext cx="384" cy="288"/>
            </a:xfrm>
            <a:prstGeom prst="rightArrow">
              <a:avLst>
                <a:gd name="adj1" fmla="val 50000"/>
                <a:gd name="adj2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" name="Text Box 5"/>
            <p:cNvSpPr txBox="1">
              <a:spLocks noChangeArrowheads="1"/>
            </p:cNvSpPr>
            <p:nvPr/>
          </p:nvSpPr>
          <p:spPr bwMode="auto">
            <a:xfrm>
              <a:off x="1296" y="1584"/>
              <a:ext cx="960" cy="984"/>
            </a:xfrm>
            <a:prstGeom prst="rect">
              <a:avLst/>
            </a:prstGeom>
            <a:noFill/>
            <a:ln w="9525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宋体" pitchFamily="2" charset="-122"/>
                </a:rPr>
                <a:t>产品质量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宋体" pitchFamily="2" charset="-122"/>
                </a:rPr>
                <a:t>工作质量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宋体" pitchFamily="2" charset="-122"/>
                </a:rPr>
                <a:t>服务质量</a:t>
              </a:r>
            </a:p>
          </p:txBody>
        </p:sp>
        <p:sp>
          <p:nvSpPr>
            <p:cNvPr id="11271" name="Text Box 6"/>
            <p:cNvSpPr txBox="1">
              <a:spLocks noChangeArrowheads="1"/>
            </p:cNvSpPr>
            <p:nvPr/>
          </p:nvSpPr>
          <p:spPr bwMode="auto">
            <a:xfrm>
              <a:off x="2928" y="1536"/>
              <a:ext cx="1152" cy="1141"/>
            </a:xfrm>
            <a:prstGeom prst="rect">
              <a:avLst/>
            </a:prstGeom>
            <a:noFill/>
            <a:ln w="9525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宋体" pitchFamily="2" charset="-122"/>
                </a:rPr>
                <a:t>生活质量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宋体" pitchFamily="2" charset="-122"/>
                </a:rPr>
                <a:t>环境质量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宋体" pitchFamily="2" charset="-122"/>
                </a:rPr>
                <a:t>消费质量</a:t>
              </a:r>
              <a:endParaRPr lang="zh-CN" altLang="en-US" sz="2400">
                <a:latin typeface="宋体" pitchFamily="2" charset="-122"/>
              </a:endParaRPr>
            </a:p>
          </p:txBody>
        </p:sp>
        <p:sp>
          <p:nvSpPr>
            <p:cNvPr id="11272" name="Text Box 7"/>
            <p:cNvSpPr txBox="1">
              <a:spLocks noChangeArrowheads="1"/>
            </p:cNvSpPr>
            <p:nvPr/>
          </p:nvSpPr>
          <p:spPr bwMode="auto">
            <a:xfrm>
              <a:off x="4614" y="1339"/>
              <a:ext cx="378" cy="1637"/>
            </a:xfrm>
            <a:prstGeom prst="rect">
              <a:avLst/>
            </a:prstGeom>
            <a:noFill/>
            <a:ln w="9525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r>
                <a:rPr lang="zh-CN" altLang="en-US">
                  <a:latin typeface="宋体" pitchFamily="2" charset="-122"/>
                </a:rPr>
                <a:t>民</a:t>
              </a:r>
            </a:p>
            <a:p>
              <a:r>
                <a:rPr lang="zh-CN" altLang="en-US">
                  <a:latin typeface="宋体" pitchFamily="2" charset="-122"/>
                </a:rPr>
                <a:t>族</a:t>
              </a:r>
            </a:p>
            <a:p>
              <a:r>
                <a:rPr lang="zh-CN" altLang="en-US">
                  <a:latin typeface="宋体" pitchFamily="2" charset="-122"/>
                </a:rPr>
                <a:t>素</a:t>
              </a:r>
            </a:p>
            <a:p>
              <a:r>
                <a:rPr lang="zh-CN" altLang="en-US">
                  <a:latin typeface="宋体" pitchFamily="2" charset="-122"/>
                </a:rPr>
                <a:t>质</a:t>
              </a:r>
              <a:endParaRPr lang="zh-CN" altLang="en-US" sz="24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273" name="AutoShape 8"/>
            <p:cNvSpPr>
              <a:spLocks noChangeArrowheads="1"/>
            </p:cNvSpPr>
            <p:nvPr/>
          </p:nvSpPr>
          <p:spPr bwMode="auto">
            <a:xfrm>
              <a:off x="2400" y="1824"/>
              <a:ext cx="288" cy="48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4" name="AutoShape 9"/>
            <p:cNvSpPr>
              <a:spLocks noChangeArrowheads="1"/>
            </p:cNvSpPr>
            <p:nvPr/>
          </p:nvSpPr>
          <p:spPr bwMode="auto">
            <a:xfrm>
              <a:off x="4224" y="1776"/>
              <a:ext cx="288" cy="62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5" name="AutoShape 10"/>
            <p:cNvSpPr>
              <a:spLocks noChangeArrowheads="1"/>
            </p:cNvSpPr>
            <p:nvPr/>
          </p:nvSpPr>
          <p:spPr bwMode="auto">
            <a:xfrm>
              <a:off x="240" y="1632"/>
              <a:ext cx="480" cy="864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宋体" pitchFamily="2" charset="-122"/>
                </a:rPr>
                <a:t>质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宋体" pitchFamily="2" charset="-122"/>
                </a:rPr>
                <a:t>量</a:t>
              </a:r>
            </a:p>
          </p:txBody>
        </p:sp>
      </p:grpSp>
      <p:sp>
        <p:nvSpPr>
          <p:cNvPr id="11268" name="Text Box 11"/>
          <p:cNvSpPr txBox="1">
            <a:spLocks noChangeArrowheads="1"/>
          </p:cNvSpPr>
          <p:nvPr/>
        </p:nvSpPr>
        <p:spPr bwMode="auto">
          <a:xfrm>
            <a:off x="338070" y="252413"/>
            <a:ext cx="6324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宋体" pitchFamily="2" charset="-122"/>
              </a:rPr>
              <a:t>质量的重要性</a:t>
            </a:r>
            <a:endParaRPr lang="zh-CN" altLang="en-US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2bd7034-4260-441b-a7ae-1eac64e34689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F897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3787</TotalTime>
  <Words>993</Words>
  <Application>Microsoft Office PowerPoint</Application>
  <PresentationFormat>全屏显示(4:3)</PresentationFormat>
  <Paragraphs>169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PingHei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教材简介</vt:lpstr>
      <vt:lpstr>社会组织存在的基础？</vt:lpstr>
      <vt:lpstr>产品质量</vt:lpstr>
      <vt:lpstr>PowerPoint 演示文稿</vt:lpstr>
      <vt:lpstr>服务质量</vt:lpstr>
      <vt:lpstr>工作质量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质量的形成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全球化</vt:lpstr>
      <vt:lpstr>资源与环境的挑战</vt:lpstr>
      <vt:lpstr>顾客需求复杂多变</vt:lpstr>
      <vt:lpstr>服务型制造模式形成</vt:lpstr>
      <vt:lpstr>信息质量受到关注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 Renao</dc:creator>
  <cp:lastModifiedBy>fu</cp:lastModifiedBy>
  <cp:revision>118</cp:revision>
  <dcterms:created xsi:type="dcterms:W3CDTF">2019-12-04T07:18:00Z</dcterms:created>
  <dcterms:modified xsi:type="dcterms:W3CDTF">2022-09-13T12:41:42Z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  <property fmtid="{D5CDD505-2E9C-101B-9397-08002B2CF9AE}" pid="3" name="KSOTemplateUUID">
    <vt:lpwstr>v1.0_mb_Z77XIWDOwQ7n2698mcTzuQ==</vt:lpwstr>
  </property>
</Properties>
</file>